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</p:sldMasterIdLst>
  <p:notesMasterIdLst>
    <p:notesMasterId r:id="rId25"/>
  </p:notesMasterIdLst>
  <p:sldIdLst>
    <p:sldId id="403" r:id="rId2"/>
    <p:sldId id="454" r:id="rId3"/>
    <p:sldId id="436" r:id="rId4"/>
    <p:sldId id="446" r:id="rId5"/>
    <p:sldId id="434" r:id="rId6"/>
    <p:sldId id="435" r:id="rId7"/>
    <p:sldId id="437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47" r:id="rId16"/>
    <p:sldId id="450" r:id="rId17"/>
    <p:sldId id="451" r:id="rId18"/>
    <p:sldId id="452" r:id="rId19"/>
    <p:sldId id="453" r:id="rId20"/>
    <p:sldId id="448" r:id="rId21"/>
    <p:sldId id="430" r:id="rId22"/>
    <p:sldId id="431" r:id="rId23"/>
    <p:sldId id="432" r:id="rId24"/>
  </p:sldIdLst>
  <p:sldSz cx="12192000" cy="6858000"/>
  <p:notesSz cx="6858000" cy="91440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3061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94638" autoAdjust="0"/>
  </p:normalViewPr>
  <p:slideViewPr>
    <p:cSldViewPr snapToGrid="0" snapToObjects="1" showGuides="1">
      <p:cViewPr varScale="1">
        <p:scale>
          <a:sx n="115" d="100"/>
          <a:sy n="115" d="100"/>
        </p:scale>
        <p:origin x="414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19" d="100"/>
          <a:sy n="119" d="100"/>
        </p:scale>
        <p:origin x="4432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FFD40-13C9-7B48-A0BE-E251E1E33FE5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E2375-F1B1-284C-A827-B0E603FDBDD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4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occitanie_ppt_logo_Plan de travail 1.png"/>
          <p:cNvPicPr>
            <a:picLocks noChangeAspect="1"/>
          </p:cNvPicPr>
          <p:nvPr userDrawn="1"/>
        </p:nvPicPr>
        <p:blipFill>
          <a:blip r:embed="rId2"/>
          <a:srcRect l="2889" r="88832" b="79567"/>
          <a:stretch>
            <a:fillRect/>
          </a:stretch>
        </p:blipFill>
        <p:spPr>
          <a:xfrm>
            <a:off x="486888" y="0"/>
            <a:ext cx="985652" cy="140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ccitanie_ppt_PageGarde_Plan de travail 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5749" y="0"/>
            <a:ext cx="11906251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3288" y="4629897"/>
            <a:ext cx="5812971" cy="10287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pic>
        <p:nvPicPr>
          <p:cNvPr id="3" name="Image 2" descr="occitanie_ppt_Section_Plan de travail 1_Plan de travail 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D52823C-B44E-BC46-94E2-F716181D6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37AFD-3FEB-2242-B772-CDB2237ED937}" type="datetimeFigureOut">
              <a:rPr lang="fr-FR"/>
              <a:pPr>
                <a:defRPr/>
              </a:pPr>
              <a:t>11/10/2021</a:t>
            </a:fld>
            <a:endParaRPr lang="fr-B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1870C23-4CF5-AC49-8622-2B0549990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DEF908D-CF6F-F74A-8963-5605B91B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921BF-5474-9440-9642-8B8FADB3C321}" type="slidenum">
              <a:rPr lang="fr-BE" altLang="x-none"/>
              <a:pPr>
                <a:defRPr/>
              </a:pPr>
              <a:t>‹N°›</a:t>
            </a:fld>
            <a:endParaRPr lang="fr-BE" altLang="x-none"/>
          </a:p>
        </p:txBody>
      </p:sp>
    </p:spTree>
    <p:extLst>
      <p:ext uri="{BB962C8B-B14F-4D97-AF65-F5344CB8AC3E}">
        <p14:creationId xmlns:p14="http://schemas.microsoft.com/office/powerpoint/2010/main" val="2879048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7" descr="logo_ffr.bmp">
            <a:extLst>
              <a:ext uri="{FF2B5EF4-FFF2-40B4-BE49-F238E27FC236}">
                <a16:creationId xmlns:a16="http://schemas.microsoft.com/office/drawing/2014/main" id="{C3A58580-12C4-5949-AD01-1043D3540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1" y="142875"/>
            <a:ext cx="10033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2B292A-D07C-C747-8156-1C87E9629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Sécurité EDR, 25 sept 2010</a:t>
            </a:r>
            <a:endParaRPr lang="fr-B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EB8D58-9C55-A646-8C80-7D85BE820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2240D1-B084-0D41-8494-712D4A116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1363A-0BA2-D148-B0A0-F43540BC0A85}" type="slidenum">
              <a:rPr lang="fr-BE" altLang="x-none"/>
              <a:pPr>
                <a:defRPr/>
              </a:pPr>
              <a:t>‹N°›</a:t>
            </a:fld>
            <a:endParaRPr lang="fr-BE" altLang="x-none"/>
          </a:p>
        </p:txBody>
      </p:sp>
    </p:spTree>
    <p:extLst>
      <p:ext uri="{BB962C8B-B14F-4D97-AF65-F5344CB8AC3E}">
        <p14:creationId xmlns:p14="http://schemas.microsoft.com/office/powerpoint/2010/main" val="190525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024" y="1257300"/>
            <a:ext cx="10086975" cy="1028700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 smtClean="0"/>
              <a:t>Your title here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3024" y="2514600"/>
            <a:ext cx="10086976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Write here subtitle</a:t>
            </a:r>
          </a:p>
          <a:p>
            <a:pPr lvl="1"/>
            <a:r>
              <a:rPr lang="en-US" dirty="0" smtClean="0"/>
              <a:t>Write here subtitle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Write here text</a:t>
            </a:r>
          </a:p>
          <a:p>
            <a:pPr lvl="3"/>
            <a:r>
              <a:rPr lang="en-US" dirty="0" smtClean="0"/>
              <a:t>Write here text</a:t>
            </a:r>
          </a:p>
          <a:p>
            <a:pPr lvl="4"/>
            <a:r>
              <a:rPr lang="en-US" dirty="0" smtClean="0"/>
              <a:t>Write here text </a:t>
            </a:r>
            <a:endParaRPr lang="en-US" dirty="0"/>
          </a:p>
        </p:txBody>
      </p:sp>
      <p:pic>
        <p:nvPicPr>
          <p:cNvPr id="4" name="Image 3" descr="occitanie_ppt_pied_Plan de travail 1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90" r:id="rId2"/>
    <p:sldLayoutId id="2147484091" r:id="rId3"/>
    <p:sldLayoutId id="2147484093" r:id="rId4"/>
    <p:sldLayoutId id="2147484094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4400" b="1" i="0" kern="1200" spc="-151" baseline="0">
          <a:solidFill>
            <a:schemeClr val="tx1"/>
          </a:solidFill>
          <a:latin typeface="+mj-lt"/>
          <a:ea typeface="Yorkshire" pitchFamily="2" charset="0"/>
          <a:cs typeface="Yorkshire" pitchFamily="2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232" userDrawn="1">
          <p15:clr>
            <a:srgbClr val="F26B43"/>
          </p15:clr>
        </p15:guide>
        <p15:guide id="27" orient="horz" pos="4032">
          <p15:clr>
            <a:srgbClr val="F26B43"/>
          </p15:clr>
        </p15:guide>
        <p15:guide id="28" pos="257" userDrawn="1">
          <p15:clr>
            <a:srgbClr val="F26B43"/>
          </p15:clr>
        </p15:guide>
        <p15:guide id="29" pos="7200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846" userDrawn="1">
          <p15:clr>
            <a:srgbClr val="F26B43"/>
          </p15:clr>
        </p15:guide>
        <p15:guide id="51" orient="horz" pos="12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0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.parma@occitanie-ffr.fr" TargetMode="External"/><Relationship Id="rId2" Type="http://schemas.openxmlformats.org/officeDocument/2006/relationships/hyperlink" Target="mailto:c.papaix@occitanie-ffr.fr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v.desprez@occitanie-ffr.fr" TargetMode="External"/><Relationship Id="rId4" Type="http://schemas.openxmlformats.org/officeDocument/2006/relationships/hyperlink" Target="mailto:s.bros@occitanie-ffr.fr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formation@occitanie-ffr.fr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973288" y="4629897"/>
            <a:ext cx="5812971" cy="1849280"/>
          </a:xfrm>
        </p:spPr>
        <p:txBody>
          <a:bodyPr/>
          <a:lstStyle/>
          <a:p>
            <a:pPr algn="ctr"/>
            <a:r>
              <a:rPr lang="fr-FR" sz="3600" dirty="0" smtClean="0">
                <a:solidFill>
                  <a:schemeClr val="bg1"/>
                </a:solidFill>
              </a:rPr>
              <a:t>Formation PERF/OPTI</a:t>
            </a:r>
            <a:br>
              <a:rPr lang="fr-FR" sz="3600" dirty="0" smtClean="0">
                <a:solidFill>
                  <a:schemeClr val="bg1"/>
                </a:solidFill>
              </a:rPr>
            </a:br>
            <a:r>
              <a:rPr lang="fr-FR" sz="3600" dirty="0" smtClean="0">
                <a:solidFill>
                  <a:schemeClr val="bg1"/>
                </a:solidFill>
              </a:rPr>
              <a:t/>
            </a:r>
            <a:br>
              <a:rPr lang="fr-FR" sz="3600" dirty="0" smtClean="0">
                <a:solidFill>
                  <a:schemeClr val="bg1"/>
                </a:solidFill>
              </a:rPr>
            </a:br>
            <a:r>
              <a:rPr lang="fr-FR" sz="3600" dirty="0" smtClean="0">
                <a:solidFill>
                  <a:schemeClr val="bg1"/>
                </a:solidFill>
              </a:rPr>
              <a:t>11 OCT 2021</a:t>
            </a:r>
            <a:br>
              <a:rPr lang="fr-FR" sz="3600" dirty="0" smtClean="0">
                <a:solidFill>
                  <a:schemeClr val="bg1"/>
                </a:solidFill>
              </a:rPr>
            </a:br>
            <a:endParaRPr lang="fr-FR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841" y="3282724"/>
            <a:ext cx="3363081" cy="120364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C67D568-0C36-CE48-969B-7055A4256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5" y="3418062"/>
            <a:ext cx="3026993" cy="9329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0CA2949-11D5-694D-8A46-4925EFE52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3443" y="1072679"/>
            <a:ext cx="1295400" cy="1562100"/>
          </a:xfrm>
          <a:prstGeom prst="rect">
            <a:avLst/>
          </a:prstGeom>
        </p:spPr>
      </p:pic>
      <p:sp>
        <p:nvSpPr>
          <p:cNvPr id="16" name="Rectangle à coins arrondis 15">
            <a:extLst>
              <a:ext uri="{FF2B5EF4-FFF2-40B4-BE49-F238E27FC236}">
                <a16:creationId xmlns:a16="http://schemas.microsoft.com/office/drawing/2014/main" id="{433D8791-4A3E-EE4A-9674-DD80AFBFC818}"/>
              </a:ext>
            </a:extLst>
          </p:cNvPr>
          <p:cNvSpPr/>
          <p:nvPr/>
        </p:nvSpPr>
        <p:spPr>
          <a:xfrm>
            <a:off x="2068682" y="3596516"/>
            <a:ext cx="1358192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Mon CLUB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33DE729E-9FF6-8749-87F0-0AB50A297E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023" y="5087421"/>
            <a:ext cx="1872208" cy="1382554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FC5A5136-3194-C845-878F-7E50C44D3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832" y="703347"/>
            <a:ext cx="669334" cy="369332"/>
          </a:xfrm>
          <a:prstGeom prst="rect">
            <a:avLst/>
          </a:prstGeom>
          <a:solidFill>
            <a:schemeClr val="bg1">
              <a:alpha val="70979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</a:rPr>
              <a:t>Moi</a:t>
            </a:r>
          </a:p>
        </p:txBody>
      </p:sp>
      <p:sp>
        <p:nvSpPr>
          <p:cNvPr id="24" name="Double flèche horizontale 23">
            <a:extLst>
              <a:ext uri="{FF2B5EF4-FFF2-40B4-BE49-F238E27FC236}">
                <a16:creationId xmlns:a16="http://schemas.microsoft.com/office/drawing/2014/main" id="{2E1FE5EB-06E1-804F-A2A6-FB88226125D3}"/>
              </a:ext>
            </a:extLst>
          </p:cNvPr>
          <p:cNvSpPr/>
          <p:nvPr/>
        </p:nvSpPr>
        <p:spPr>
          <a:xfrm>
            <a:off x="3503712" y="3740532"/>
            <a:ext cx="936104" cy="288032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Double flèche horizontale 24">
            <a:extLst>
              <a:ext uri="{FF2B5EF4-FFF2-40B4-BE49-F238E27FC236}">
                <a16:creationId xmlns:a16="http://schemas.microsoft.com/office/drawing/2014/main" id="{B79DD306-A5CF-CC49-AC55-2A2889577A81}"/>
              </a:ext>
            </a:extLst>
          </p:cNvPr>
          <p:cNvSpPr/>
          <p:nvPr/>
        </p:nvSpPr>
        <p:spPr>
          <a:xfrm>
            <a:off x="7538817" y="3740532"/>
            <a:ext cx="802048" cy="288032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Double flèche horizontale 25">
            <a:extLst>
              <a:ext uri="{FF2B5EF4-FFF2-40B4-BE49-F238E27FC236}">
                <a16:creationId xmlns:a16="http://schemas.microsoft.com/office/drawing/2014/main" id="{872EDD53-951E-664B-B7C6-4B6D3B75B4EB}"/>
              </a:ext>
            </a:extLst>
          </p:cNvPr>
          <p:cNvSpPr/>
          <p:nvPr/>
        </p:nvSpPr>
        <p:spPr>
          <a:xfrm rot="5400000">
            <a:off x="5560119" y="4608046"/>
            <a:ext cx="802048" cy="288032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Double flèche horizontale 26">
            <a:extLst>
              <a:ext uri="{FF2B5EF4-FFF2-40B4-BE49-F238E27FC236}">
                <a16:creationId xmlns:a16="http://schemas.microsoft.com/office/drawing/2014/main" id="{6323D624-C56F-9E4E-B310-3705EEB09312}"/>
              </a:ext>
            </a:extLst>
          </p:cNvPr>
          <p:cNvSpPr/>
          <p:nvPr/>
        </p:nvSpPr>
        <p:spPr>
          <a:xfrm rot="5400000">
            <a:off x="5560119" y="2806512"/>
            <a:ext cx="802048" cy="288032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FA35B064-7AF6-3141-B03E-ACE44B683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6737" y="4537327"/>
            <a:ext cx="4424128" cy="369332"/>
          </a:xfrm>
          <a:prstGeom prst="rect">
            <a:avLst/>
          </a:prstGeom>
          <a:solidFill>
            <a:schemeClr val="bg1">
              <a:alpha val="70979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</a:rPr>
              <a:t>Est alimentée par différentes entités</a:t>
            </a:r>
          </a:p>
        </p:txBody>
      </p:sp>
    </p:spTree>
    <p:extLst>
      <p:ext uri="{BB962C8B-B14F-4D97-AF65-F5344CB8AC3E}">
        <p14:creationId xmlns:p14="http://schemas.microsoft.com/office/powerpoint/2010/main" val="292366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2" grpId="0" animBg="1"/>
      <p:bldP spid="3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ée 1">
            <a:extLst>
              <a:ext uri="{FF2B5EF4-FFF2-40B4-BE49-F238E27FC236}">
                <a16:creationId xmlns:a16="http://schemas.microsoft.com/office/drawing/2014/main" id="{FDA763EB-7E6F-224C-9B7E-1F022B0E1BBC}"/>
              </a:ext>
            </a:extLst>
          </p:cNvPr>
          <p:cNvSpPr/>
          <p:nvPr/>
        </p:nvSpPr>
        <p:spPr>
          <a:xfrm>
            <a:off x="2540763" y="1556792"/>
            <a:ext cx="7083629" cy="4335703"/>
          </a:xfrm>
          <a:prstGeom prst="donut">
            <a:avLst>
              <a:gd name="adj" fmla="val 757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C67D568-0C36-CE48-969B-7055A4256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5" y="3418062"/>
            <a:ext cx="3026993" cy="9329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0CA2949-11D5-694D-8A46-4925EFE52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443" y="1072679"/>
            <a:ext cx="1295400" cy="1562100"/>
          </a:xfrm>
          <a:prstGeom prst="rect">
            <a:avLst/>
          </a:prstGeom>
        </p:spPr>
      </p:pic>
      <p:sp>
        <p:nvSpPr>
          <p:cNvPr id="16" name="Rectangle à coins arrondis 15">
            <a:extLst>
              <a:ext uri="{FF2B5EF4-FFF2-40B4-BE49-F238E27FC236}">
                <a16:creationId xmlns:a16="http://schemas.microsoft.com/office/drawing/2014/main" id="{433D8791-4A3E-EE4A-9674-DD80AFBFC818}"/>
              </a:ext>
            </a:extLst>
          </p:cNvPr>
          <p:cNvSpPr/>
          <p:nvPr/>
        </p:nvSpPr>
        <p:spPr>
          <a:xfrm>
            <a:off x="2068682" y="3596516"/>
            <a:ext cx="1358192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Mon CLUB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33DE729E-9FF6-8749-87F0-0AB50A297E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023" y="5087421"/>
            <a:ext cx="1872208" cy="1382554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FC5A5136-3194-C845-878F-7E50C44D3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832" y="703347"/>
            <a:ext cx="669334" cy="369332"/>
          </a:xfrm>
          <a:prstGeom prst="rect">
            <a:avLst/>
          </a:prstGeom>
          <a:solidFill>
            <a:schemeClr val="bg1">
              <a:alpha val="70979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</a:rPr>
              <a:t>Moi</a:t>
            </a:r>
          </a:p>
        </p:txBody>
      </p:sp>
      <p:sp>
        <p:nvSpPr>
          <p:cNvPr id="24" name="Double flèche horizontale 23">
            <a:extLst>
              <a:ext uri="{FF2B5EF4-FFF2-40B4-BE49-F238E27FC236}">
                <a16:creationId xmlns:a16="http://schemas.microsoft.com/office/drawing/2014/main" id="{2E1FE5EB-06E1-804F-A2A6-FB88226125D3}"/>
              </a:ext>
            </a:extLst>
          </p:cNvPr>
          <p:cNvSpPr/>
          <p:nvPr/>
        </p:nvSpPr>
        <p:spPr>
          <a:xfrm>
            <a:off x="3503712" y="3740532"/>
            <a:ext cx="936104" cy="288032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Double flèche horizontale 24">
            <a:extLst>
              <a:ext uri="{FF2B5EF4-FFF2-40B4-BE49-F238E27FC236}">
                <a16:creationId xmlns:a16="http://schemas.microsoft.com/office/drawing/2014/main" id="{B79DD306-A5CF-CC49-AC55-2A2889577A81}"/>
              </a:ext>
            </a:extLst>
          </p:cNvPr>
          <p:cNvSpPr/>
          <p:nvPr/>
        </p:nvSpPr>
        <p:spPr>
          <a:xfrm>
            <a:off x="7538817" y="3740532"/>
            <a:ext cx="802048" cy="288032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Double flèche horizontale 25">
            <a:extLst>
              <a:ext uri="{FF2B5EF4-FFF2-40B4-BE49-F238E27FC236}">
                <a16:creationId xmlns:a16="http://schemas.microsoft.com/office/drawing/2014/main" id="{872EDD53-951E-664B-B7C6-4B6D3B75B4EB}"/>
              </a:ext>
            </a:extLst>
          </p:cNvPr>
          <p:cNvSpPr/>
          <p:nvPr/>
        </p:nvSpPr>
        <p:spPr>
          <a:xfrm rot="5400000">
            <a:off x="5560119" y="4608046"/>
            <a:ext cx="802048" cy="288032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Double flèche horizontale 26">
            <a:extLst>
              <a:ext uri="{FF2B5EF4-FFF2-40B4-BE49-F238E27FC236}">
                <a16:creationId xmlns:a16="http://schemas.microsoft.com/office/drawing/2014/main" id="{6323D624-C56F-9E4E-B310-3705EEB09312}"/>
              </a:ext>
            </a:extLst>
          </p:cNvPr>
          <p:cNvSpPr/>
          <p:nvPr/>
        </p:nvSpPr>
        <p:spPr>
          <a:xfrm rot="5400000">
            <a:off x="5560119" y="2806512"/>
            <a:ext cx="802048" cy="288032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DE4590E-EC9F-E24F-8579-988E5A25F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0444" y="3635803"/>
            <a:ext cx="382006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</a:rPr>
              <a:t>Connecte les acteurs entre eux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236" y="3218645"/>
            <a:ext cx="3363081" cy="120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9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3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" presetClass="exit" presetSubtype="0" fill="hold" grpId="2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 animBg="1"/>
          <p:bldP spid="6" grpId="1" animBg="1"/>
          <p:bldP spid="6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3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" presetClass="exit" presetSubtype="0" fill="hold" grpId="2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 animBg="1"/>
          <p:bldP spid="6" grpId="1" animBg="1"/>
          <p:bldP spid="6" grpId="2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1CDA4D1-37DE-0944-8158-9A3FDBB35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90" y="1131994"/>
            <a:ext cx="4234629" cy="459038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EFEA7BC-F2D6-9D43-9AA0-0EDB97656D8B}"/>
              </a:ext>
            </a:extLst>
          </p:cNvPr>
          <p:cNvSpPr txBox="1"/>
          <p:nvPr/>
        </p:nvSpPr>
        <p:spPr>
          <a:xfrm>
            <a:off x="2135560" y="764704"/>
            <a:ext cx="7207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 carte de qualification contient plusieurs informations :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FD213BA-E0F9-3C4C-8F50-99FCABE3A681}"/>
              </a:ext>
            </a:extLst>
          </p:cNvPr>
          <p:cNvSpPr txBox="1"/>
          <p:nvPr/>
        </p:nvSpPr>
        <p:spPr>
          <a:xfrm>
            <a:off x="2990849" y="4561171"/>
            <a:ext cx="635182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En tant qu’éducateur ou entraîneur, mon club doit m’affilier comme tel!</a:t>
            </a:r>
          </a:p>
        </p:txBody>
      </p:sp>
      <p:sp>
        <p:nvSpPr>
          <p:cNvPr id="4" name="Bouée 3">
            <a:extLst>
              <a:ext uri="{FF2B5EF4-FFF2-40B4-BE49-F238E27FC236}">
                <a16:creationId xmlns:a16="http://schemas.microsoft.com/office/drawing/2014/main" id="{6C37B472-F0F8-684B-909F-A3A23D218CDD}"/>
              </a:ext>
            </a:extLst>
          </p:cNvPr>
          <p:cNvSpPr/>
          <p:nvPr/>
        </p:nvSpPr>
        <p:spPr>
          <a:xfrm>
            <a:off x="4151784" y="2492896"/>
            <a:ext cx="864096" cy="360040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Bouée 21">
            <a:extLst>
              <a:ext uri="{FF2B5EF4-FFF2-40B4-BE49-F238E27FC236}">
                <a16:creationId xmlns:a16="http://schemas.microsoft.com/office/drawing/2014/main" id="{3C96B6A3-7CCC-9343-B901-6A42A787CF5D}"/>
              </a:ext>
            </a:extLst>
          </p:cNvPr>
          <p:cNvSpPr/>
          <p:nvPr/>
        </p:nvSpPr>
        <p:spPr>
          <a:xfrm>
            <a:off x="4162670" y="3331096"/>
            <a:ext cx="864096" cy="360040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50F288A6-D2D5-644E-9910-3169256704A0}"/>
              </a:ext>
            </a:extLst>
          </p:cNvPr>
          <p:cNvCxnSpPr>
            <a:cxnSpLocks/>
            <a:stCxn id="4" idx="2"/>
          </p:cNvCxnSpPr>
          <p:nvPr/>
        </p:nvCxnSpPr>
        <p:spPr>
          <a:xfrm flipH="1" flipV="1">
            <a:off x="3624012" y="2399384"/>
            <a:ext cx="527773" cy="2735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1A7F696A-6BEE-7241-987C-9EE92D36E90D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3656434" y="2399384"/>
            <a:ext cx="938284" cy="9317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337D3D97-F7C6-024D-8334-1FE8B474C6D3}"/>
              </a:ext>
            </a:extLst>
          </p:cNvPr>
          <p:cNvSpPr txBox="1"/>
          <p:nvPr/>
        </p:nvSpPr>
        <p:spPr>
          <a:xfrm>
            <a:off x="2325406" y="1929702"/>
            <a:ext cx="1964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Mes différentes affiliations</a:t>
            </a:r>
          </a:p>
        </p:txBody>
      </p:sp>
      <p:sp>
        <p:nvSpPr>
          <p:cNvPr id="26" name="Bouée 25">
            <a:extLst>
              <a:ext uri="{FF2B5EF4-FFF2-40B4-BE49-F238E27FC236}">
                <a16:creationId xmlns:a16="http://schemas.microsoft.com/office/drawing/2014/main" id="{BC4D3281-1459-3D43-BBB2-23AB6DAB331F}"/>
              </a:ext>
            </a:extLst>
          </p:cNvPr>
          <p:cNvSpPr/>
          <p:nvPr/>
        </p:nvSpPr>
        <p:spPr>
          <a:xfrm>
            <a:off x="5015881" y="3655835"/>
            <a:ext cx="292687" cy="175500"/>
          </a:xfrm>
          <a:prstGeom prst="donut">
            <a:avLst>
              <a:gd name="adj" fmla="val 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Bouée 26">
            <a:extLst>
              <a:ext uri="{FF2B5EF4-FFF2-40B4-BE49-F238E27FC236}">
                <a16:creationId xmlns:a16="http://schemas.microsoft.com/office/drawing/2014/main" id="{B491AC33-D4A5-8B49-8E4B-22AA6D6C2BEC}"/>
              </a:ext>
            </a:extLst>
          </p:cNvPr>
          <p:cNvSpPr/>
          <p:nvPr/>
        </p:nvSpPr>
        <p:spPr>
          <a:xfrm>
            <a:off x="5026767" y="3798985"/>
            <a:ext cx="292687" cy="175500"/>
          </a:xfrm>
          <a:prstGeom prst="donut">
            <a:avLst>
              <a:gd name="adj" fmla="val 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D76F26D-3ADD-6442-B8FE-E7BEED31B440}"/>
              </a:ext>
            </a:extLst>
          </p:cNvPr>
          <p:cNvSpPr txBox="1"/>
          <p:nvPr/>
        </p:nvSpPr>
        <p:spPr>
          <a:xfrm>
            <a:off x="5308568" y="3750478"/>
            <a:ext cx="2044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B050"/>
                </a:solidFill>
              </a:rPr>
              <a:t>Les qualités qui me sont accordées.</a:t>
            </a:r>
          </a:p>
        </p:txBody>
      </p:sp>
      <p:sp>
        <p:nvSpPr>
          <p:cNvPr id="29" name="Bouée 28">
            <a:extLst>
              <a:ext uri="{FF2B5EF4-FFF2-40B4-BE49-F238E27FC236}">
                <a16:creationId xmlns:a16="http://schemas.microsoft.com/office/drawing/2014/main" id="{D9734F02-799A-4B4B-97F8-5F3C715804C4}"/>
              </a:ext>
            </a:extLst>
          </p:cNvPr>
          <p:cNvSpPr/>
          <p:nvPr/>
        </p:nvSpPr>
        <p:spPr>
          <a:xfrm>
            <a:off x="6381458" y="3501008"/>
            <a:ext cx="1154702" cy="185730"/>
          </a:xfrm>
          <a:prstGeom prst="donut">
            <a:avLst>
              <a:gd name="adj" fmla="val 0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3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D299303-E214-4E4D-8B08-340A1993BE8B}"/>
              </a:ext>
            </a:extLst>
          </p:cNvPr>
          <p:cNvSpPr txBox="1"/>
          <p:nvPr/>
        </p:nvSpPr>
        <p:spPr>
          <a:xfrm>
            <a:off x="7536160" y="3429001"/>
            <a:ext cx="2491486" cy="46166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accent3"/>
                </a:solidFill>
              </a:rPr>
              <a:t>Les diplômes que je possède ou les formations en cours.</a:t>
            </a: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F0820424-3013-524E-A7A7-5AC1FC04E614}"/>
              </a:ext>
            </a:extLst>
          </p:cNvPr>
          <p:cNvCxnSpPr/>
          <p:nvPr/>
        </p:nvCxnSpPr>
        <p:spPr>
          <a:xfrm>
            <a:off x="4242348" y="3974485"/>
            <a:ext cx="102756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87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4" grpId="0" animBg="1"/>
      <p:bldP spid="4" grpId="1" animBg="1"/>
      <p:bldP spid="22" grpId="0" animBg="1"/>
      <p:bldP spid="22" grpId="1" animBg="1"/>
      <p:bldP spid="25" grpId="0"/>
      <p:bldP spid="25" grpId="1"/>
      <p:bldP spid="26" grpId="0" animBg="1"/>
      <p:bldP spid="26" grpId="1" animBg="1"/>
      <p:bldP spid="27" grpId="0" animBg="1"/>
      <p:bldP spid="27" grpId="1" animBg="1"/>
      <p:bldP spid="28" grpId="0"/>
      <p:bldP spid="28" grpId="1"/>
      <p:bldP spid="29" grpId="0" animBg="1"/>
      <p:bldP spid="29" grpId="1" animBg="1"/>
      <p:bldP spid="30" grpId="0" animBg="1"/>
      <p:bldP spid="3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C2B0BB76-E3A1-134B-9764-8FD1B89DC55C}"/>
              </a:ext>
            </a:extLst>
          </p:cNvPr>
          <p:cNvGrpSpPr/>
          <p:nvPr/>
        </p:nvGrpSpPr>
        <p:grpSpPr>
          <a:xfrm>
            <a:off x="2368732" y="1507282"/>
            <a:ext cx="7455945" cy="3839810"/>
            <a:chOff x="844731" y="1507282"/>
            <a:chExt cx="7455945" cy="3839810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4819B440-D909-1C41-9AF8-00B6DBBBE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731" y="1507282"/>
              <a:ext cx="7455945" cy="3839810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0DF7A552-E63B-DE47-A17B-E9FCCFF931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1" t="1613" r="4104" b="69010"/>
            <a:stretch/>
          </p:blipFill>
          <p:spPr>
            <a:xfrm>
              <a:off x="1262127" y="1827788"/>
              <a:ext cx="6693381" cy="2321292"/>
            </a:xfrm>
            <a:prstGeom prst="rect">
              <a:avLst/>
            </a:prstGeom>
          </p:spPr>
        </p:pic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9E9B4F7D-E133-6B47-95ED-C2AEBA0FAC71}"/>
              </a:ext>
            </a:extLst>
          </p:cNvPr>
          <p:cNvSpPr txBox="1"/>
          <p:nvPr/>
        </p:nvSpPr>
        <p:spPr>
          <a:xfrm>
            <a:off x="2135560" y="764705"/>
            <a:ext cx="7207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Dès que j’ai participé aux 8 premières heures de formation, je peux avoir une licence d’éducateur ou entraîneur :</a:t>
            </a:r>
          </a:p>
        </p:txBody>
      </p:sp>
      <p:sp>
        <p:nvSpPr>
          <p:cNvPr id="24" name="Bouée 23">
            <a:extLst>
              <a:ext uri="{FF2B5EF4-FFF2-40B4-BE49-F238E27FC236}">
                <a16:creationId xmlns:a16="http://schemas.microsoft.com/office/drawing/2014/main" id="{5E2D64BC-F21E-DD43-80A8-737BD1E6BE74}"/>
              </a:ext>
            </a:extLst>
          </p:cNvPr>
          <p:cNvSpPr/>
          <p:nvPr/>
        </p:nvSpPr>
        <p:spPr>
          <a:xfrm>
            <a:off x="5599158" y="4863893"/>
            <a:ext cx="864096" cy="360040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Bouée 24">
            <a:extLst>
              <a:ext uri="{FF2B5EF4-FFF2-40B4-BE49-F238E27FC236}">
                <a16:creationId xmlns:a16="http://schemas.microsoft.com/office/drawing/2014/main" id="{AF49F1D4-E4D3-0947-AC6C-F0B6D1D26878}"/>
              </a:ext>
            </a:extLst>
          </p:cNvPr>
          <p:cNvSpPr/>
          <p:nvPr/>
        </p:nvSpPr>
        <p:spPr>
          <a:xfrm>
            <a:off x="6672064" y="4509120"/>
            <a:ext cx="864096" cy="360040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8ACF6A4-CE64-604B-B727-6168E9C9FE8D}"/>
              </a:ext>
            </a:extLst>
          </p:cNvPr>
          <p:cNvSpPr txBox="1"/>
          <p:nvPr/>
        </p:nvSpPr>
        <p:spPr>
          <a:xfrm>
            <a:off x="6425578" y="4854602"/>
            <a:ext cx="3109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La qualité « ECF » est indiquée </a:t>
            </a:r>
            <a:r>
              <a:rPr lang="fr-FR">
                <a:solidFill>
                  <a:srgbClr val="FF0000"/>
                </a:solidFill>
              </a:rPr>
              <a:t>sur ma </a:t>
            </a:r>
            <a:r>
              <a:rPr lang="fr-FR" dirty="0">
                <a:solidFill>
                  <a:srgbClr val="FF0000"/>
                </a:solidFill>
              </a:rPr>
              <a:t>licence ainsi que le diplôme que je suis en train de passer.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0183090" y="1986676"/>
            <a:ext cx="153785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11 et 18 </a:t>
            </a:r>
            <a:r>
              <a:rPr lang="fr-FR" dirty="0" smtClean="0"/>
              <a:t>OCT</a:t>
            </a:r>
            <a:r>
              <a:rPr lang="fr-FR" dirty="0" smtClean="0"/>
              <a:t> </a:t>
            </a:r>
            <a:r>
              <a:rPr lang="fr-FR" dirty="0" smtClean="0"/>
              <a:t>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345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D5E64B5-F134-074B-92E5-BE4A9B70963D}"/>
              </a:ext>
            </a:extLst>
          </p:cNvPr>
          <p:cNvGrpSpPr/>
          <p:nvPr/>
        </p:nvGrpSpPr>
        <p:grpSpPr>
          <a:xfrm>
            <a:off x="2368732" y="1376803"/>
            <a:ext cx="7455945" cy="4100769"/>
            <a:chOff x="844731" y="1376802"/>
            <a:chExt cx="7455945" cy="4100769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7C903A62-C3AD-0B43-88EC-12797FFB1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731" y="1376802"/>
              <a:ext cx="7455945" cy="4100769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F19F7D42-F210-3743-B52B-A26448B268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1" t="1613" r="4104" b="69010"/>
            <a:stretch/>
          </p:blipFill>
          <p:spPr>
            <a:xfrm>
              <a:off x="1244603" y="1688952"/>
              <a:ext cx="6671563" cy="2313725"/>
            </a:xfrm>
            <a:prstGeom prst="rect">
              <a:avLst/>
            </a:prstGeom>
          </p:spPr>
        </p:pic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DCA014E9-36CA-1C40-B35C-1DD81914051F}"/>
              </a:ext>
            </a:extLst>
          </p:cNvPr>
          <p:cNvSpPr txBox="1"/>
          <p:nvPr/>
        </p:nvSpPr>
        <p:spPr>
          <a:xfrm>
            <a:off x="2135560" y="764705"/>
            <a:ext cx="7207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Lorsque j’aurais obtenu mon diplôme, ce changement sera pris en compte sur ma prochaine licence d’éducateur ou entraîneur :</a:t>
            </a:r>
          </a:p>
        </p:txBody>
      </p:sp>
      <p:sp>
        <p:nvSpPr>
          <p:cNvPr id="23" name="Bouée 22">
            <a:extLst>
              <a:ext uri="{FF2B5EF4-FFF2-40B4-BE49-F238E27FC236}">
                <a16:creationId xmlns:a16="http://schemas.microsoft.com/office/drawing/2014/main" id="{C353B958-D414-DF41-9B7D-CF436C9BAD8A}"/>
              </a:ext>
            </a:extLst>
          </p:cNvPr>
          <p:cNvSpPr/>
          <p:nvPr/>
        </p:nvSpPr>
        <p:spPr>
          <a:xfrm>
            <a:off x="4223792" y="5013176"/>
            <a:ext cx="864096" cy="360040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7E8BEA2-7035-7445-999C-1F05E4FA8BBF}"/>
              </a:ext>
            </a:extLst>
          </p:cNvPr>
          <p:cNvSpPr txBox="1"/>
          <p:nvPr/>
        </p:nvSpPr>
        <p:spPr>
          <a:xfrm>
            <a:off x="5118091" y="4854601"/>
            <a:ext cx="4417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La qualité « EDU » remplace « ECF » et  le signe  « * » ne figure plus après mon diplôme.</a:t>
            </a:r>
          </a:p>
        </p:txBody>
      </p:sp>
      <p:sp>
        <p:nvSpPr>
          <p:cNvPr id="25" name="Bouée 24">
            <a:extLst>
              <a:ext uri="{FF2B5EF4-FFF2-40B4-BE49-F238E27FC236}">
                <a16:creationId xmlns:a16="http://schemas.microsoft.com/office/drawing/2014/main" id="{9827669A-4BCD-584C-B9C7-34F36EA056F6}"/>
              </a:ext>
            </a:extLst>
          </p:cNvPr>
          <p:cNvSpPr/>
          <p:nvPr/>
        </p:nvSpPr>
        <p:spPr>
          <a:xfrm>
            <a:off x="6637959" y="4357875"/>
            <a:ext cx="864096" cy="360040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2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02850" y="2579024"/>
            <a:ext cx="6603943" cy="1028700"/>
          </a:xfrm>
        </p:spPr>
        <p:txBody>
          <a:bodyPr/>
          <a:lstStyle/>
          <a:p>
            <a:r>
              <a:rPr lang="fr-FR" dirty="0" smtClean="0"/>
              <a:t>LE LIVRET DE FORMATION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0799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79985B5-11F9-5742-8D43-E6273022FC1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83FA5E50-891A-9442-BAB8-96179BA246D1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6443DDA-30A2-3C4B-9023-F131DE0A6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442" y="832303"/>
            <a:ext cx="6254522" cy="461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3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50">
            <a:extLst>
              <a:ext uri="{FF2B5EF4-FFF2-40B4-BE49-F238E27FC236}">
                <a16:creationId xmlns:a16="http://schemas.microsoft.com/office/drawing/2014/main" id="{470AE094-73F9-A443-A5AA-F934A891FD01}"/>
              </a:ext>
            </a:extLst>
          </p:cNvPr>
          <p:cNvSpPr/>
          <p:nvPr/>
        </p:nvSpPr>
        <p:spPr>
          <a:xfrm>
            <a:off x="285598" y="1467562"/>
            <a:ext cx="6096000" cy="380645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0" bIns="0" anchor="ctr"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Times New Roman" panose="02020603050405020304" pitchFamily="18" charset="0"/>
              </a:rPr>
              <a:t>UNITÉ DE FORMATION 1   (durée 20 h)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Times New Roman" panose="02020603050405020304" pitchFamily="18" charset="0"/>
              </a:rPr>
              <a:t>ANIMER UNE SITUATION D‘ENTRAÎNEMENT EN ASSURANT LA SECURITE DES PRATIQUANT(E)S.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Times New Roman" panose="02020603050405020304" pitchFamily="18" charset="0"/>
              </a:rPr>
              <a:t>ASSURER LA SECURITE DES PRATIQUANT(E)S LORS DES COMPETITIONS.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Times New Roman" panose="02020603050405020304" pitchFamily="18" charset="0"/>
              </a:rPr>
              <a:t>CONTRIBUER A LA CONSTRUCTION D’UN RUGBY CITOYEN</a:t>
            </a:r>
          </a:p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Times New Roman" panose="02020603050405020304" pitchFamily="18" charset="0"/>
              </a:rPr>
              <a:t>Les objectifs de formation viseront le développement des capacités à :</a:t>
            </a:r>
          </a:p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182880" algn="l" defTabSz="91433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170" algn="l"/>
              </a:tabLst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Prendre en charge un groupe avant, pendant et après l’entraînement et/ou le match.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465E9C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182880" algn="l" defTabSz="91433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170" algn="l"/>
              </a:tabLst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Garantir sécurité du groupe, l’intégrité des joueurs sur et en dehors du terrain, à l’entraînement et/ou en match.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465E9C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182880" algn="l" defTabSz="91433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170" algn="l"/>
              </a:tabLst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Animer des situations d’entraînement en assurant la sécurité des pratiquants.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465E9C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18288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170" algn="l"/>
              </a:tabLst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Respecter,  entraîner et faire respecter les règles du jeu.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465E9C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182880" algn="l" defTabSz="91433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170" algn="l"/>
              </a:tabLst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Mettre en œuvre l’éthique.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465E9C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182880" algn="l" defTabSz="91433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170" algn="l"/>
              </a:tabLst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Mobiliser, développer, mettre en œuvre des valeurs citoyennes.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465E9C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182880" algn="l" defTabSz="91433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170" algn="l"/>
              </a:tabLst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Respecter les procédures administratives de base.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465E9C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182880" algn="l" defTabSz="91433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170" algn="l"/>
              </a:tabLst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Organiser la logistique.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465E9C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506010" y="2432817"/>
            <a:ext cx="5387039" cy="120032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Date, thème: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FF0000"/>
                </a:solidFill>
              </a:rPr>
              <a:t>Lundi 11 octobre (en présentiel ligue):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FF0000"/>
                </a:solidFill>
              </a:rPr>
              <a:t>Lundi 18 octobre (en </a:t>
            </a:r>
            <a:r>
              <a:rPr lang="fr-FR" dirty="0" err="1" smtClean="0">
                <a:solidFill>
                  <a:srgbClr val="FF0000"/>
                </a:solidFill>
              </a:rPr>
              <a:t>visio</a:t>
            </a:r>
            <a:r>
              <a:rPr lang="fr-FR" dirty="0" smtClean="0">
                <a:solidFill>
                  <a:srgbClr val="FF0000"/>
                </a:solidFill>
              </a:rPr>
              <a:t>): (validation ECF) 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FF0000"/>
                </a:solidFill>
              </a:rPr>
              <a:t>Lundi 15 novembre (en présentiel terroir):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935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51">
            <a:extLst>
              <a:ext uri="{FF2B5EF4-FFF2-40B4-BE49-F238E27FC236}">
                <a16:creationId xmlns:a16="http://schemas.microsoft.com/office/drawing/2014/main" id="{144C5618-D294-E342-BACF-9B1D4D8DD433}"/>
              </a:ext>
            </a:extLst>
          </p:cNvPr>
          <p:cNvSpPr/>
          <p:nvPr/>
        </p:nvSpPr>
        <p:spPr>
          <a:xfrm>
            <a:off x="468283" y="1384938"/>
            <a:ext cx="5962762" cy="352070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0" bIns="0" anchor="ctr"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UNITÉ DE FORMATION 2   (durée 20 h)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ANIMER UNE SITUATION D’ENTRAÎNEMENT EN LA FAISANT EVOLUER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PRENDRE EN COMPTE LES PRINCIPES DU JEU ET LES RESSOURCES DES JOUEURS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MAINTENIR UN CLIMAT MOTIVATIONNEL EN COMPETITION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objectifs de formation viseront le développement des capacités à :</a:t>
            </a:r>
          </a:p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182880" algn="l" defTabSz="91433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170" algn="l"/>
              </a:tabLst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Analyser le jeu produit en se référant aux principes du jeu ;</a:t>
            </a:r>
          </a:p>
          <a:p>
            <a:pPr marL="457200" marR="0" lvl="0" indent="-182880" algn="l" defTabSz="91433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170" algn="l"/>
              </a:tabLst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Prendre en compte les ressources des joueurs ;</a:t>
            </a:r>
          </a:p>
          <a:p>
            <a:pPr marL="457200" marR="0" lvl="0" indent="-182880" algn="l" defTabSz="91433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170" algn="l"/>
              </a:tabLst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Animer une situation d’entrainement en la faisant évoluer; </a:t>
            </a:r>
          </a:p>
          <a:p>
            <a:pPr marL="457200" marR="0" lvl="0" indent="-18288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170" algn="l"/>
              </a:tabLst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Observer, analyser les effets produits dans une situation par l’utilisation de  variables ;</a:t>
            </a:r>
          </a:p>
          <a:p>
            <a:pPr marL="457200" marR="0" lvl="0" indent="-18288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170" algn="l"/>
              </a:tabLst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Valoriser, positiver, renforcer, mobiliser (climat motivationnel) en compétition et à l’entraînement ;</a:t>
            </a:r>
          </a:p>
          <a:p>
            <a:pPr marL="457200" marR="0" lvl="0" indent="-18288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170" algn="l"/>
              </a:tabLst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Travailler en équipe avec les entraîneurs des autres catégories d’âge.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913418" y="2347688"/>
            <a:ext cx="4890655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0070C0"/>
                </a:solidFill>
              </a:rPr>
              <a:t>Lundi 17 </a:t>
            </a:r>
            <a:r>
              <a:rPr lang="fr-FR" dirty="0">
                <a:solidFill>
                  <a:srgbClr val="0070C0"/>
                </a:solidFill>
              </a:rPr>
              <a:t>janvier </a:t>
            </a:r>
            <a:r>
              <a:rPr lang="fr-FR" dirty="0" smtClean="0">
                <a:solidFill>
                  <a:srgbClr val="0070C0"/>
                </a:solidFill>
              </a:rPr>
              <a:t>en présentiel terroir </a:t>
            </a:r>
            <a:endParaRPr lang="fr-FR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70C0"/>
                </a:solidFill>
              </a:rPr>
              <a:t>Lundi </a:t>
            </a:r>
            <a:r>
              <a:rPr lang="fr-FR" dirty="0" smtClean="0">
                <a:solidFill>
                  <a:srgbClr val="0070C0"/>
                </a:solidFill>
              </a:rPr>
              <a:t>31 </a:t>
            </a:r>
            <a:r>
              <a:rPr lang="fr-FR" dirty="0">
                <a:solidFill>
                  <a:srgbClr val="0070C0"/>
                </a:solidFill>
              </a:rPr>
              <a:t>janvier(en </a:t>
            </a:r>
            <a:r>
              <a:rPr lang="fr-FR" dirty="0" err="1">
                <a:solidFill>
                  <a:srgbClr val="0070C0"/>
                </a:solidFill>
              </a:rPr>
              <a:t>visio</a:t>
            </a:r>
            <a:r>
              <a:rPr lang="fr-FR" dirty="0" smtClean="0">
                <a:solidFill>
                  <a:srgbClr val="0070C0"/>
                </a:solidFill>
              </a:rPr>
              <a:t>)</a:t>
            </a:r>
            <a:endParaRPr lang="fr-FR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70C0"/>
                </a:solidFill>
              </a:rPr>
              <a:t>Lundi </a:t>
            </a:r>
            <a:r>
              <a:rPr lang="fr-FR" dirty="0" smtClean="0">
                <a:solidFill>
                  <a:srgbClr val="0070C0"/>
                </a:solidFill>
              </a:rPr>
              <a:t>14 </a:t>
            </a:r>
            <a:r>
              <a:rPr lang="fr-FR" dirty="0">
                <a:solidFill>
                  <a:srgbClr val="0070C0"/>
                </a:solidFill>
              </a:rPr>
              <a:t>février (présentiel ou </a:t>
            </a:r>
            <a:r>
              <a:rPr lang="fr-FR" dirty="0" err="1">
                <a:solidFill>
                  <a:srgbClr val="0070C0"/>
                </a:solidFill>
              </a:rPr>
              <a:t>visio</a:t>
            </a:r>
            <a:r>
              <a:rPr lang="fr-FR" dirty="0">
                <a:solidFill>
                  <a:srgbClr val="0070C0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22231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u numéro de diapositive 1">
            <a:extLst>
              <a:ext uri="{FF2B5EF4-FFF2-40B4-BE49-F238E27FC236}">
                <a16:creationId xmlns:a16="http://schemas.microsoft.com/office/drawing/2014/main" id="{78AC259B-3975-5F49-97CD-880E432455E6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0DC4F7-3DE0-A142-B933-4AADC7364C8E}" type="slidenum">
              <a:rPr kumimoji="0" lang="fr-FR" altLang="fr-F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pPr marL="0" marR="0" lvl="0" indent="0" algn="l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3" name="Rectangle à coins arrondis 52">
            <a:extLst>
              <a:ext uri="{FF2B5EF4-FFF2-40B4-BE49-F238E27FC236}">
                <a16:creationId xmlns:a16="http://schemas.microsoft.com/office/drawing/2014/main" id="{DEFD445F-55AB-574E-A738-52AD842D6C3A}"/>
              </a:ext>
            </a:extLst>
          </p:cNvPr>
          <p:cNvSpPr/>
          <p:nvPr/>
        </p:nvSpPr>
        <p:spPr>
          <a:xfrm>
            <a:off x="222075" y="1723510"/>
            <a:ext cx="5782484" cy="379582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0" rIns="90000" bIns="0"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UNITÉ DE FORMATION 3    (durée 20 h)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DEFINIR DES OBJECTIFS D’APPRENTISSAGE, 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CONSTRUIRE, ANIMER, REGULER UNE SEANCE D’ENTRAÎNEMENT, 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MANAGER EN MATCH,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DES PLUS DE 18 ANS</a:t>
            </a:r>
          </a:p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objectifs de formation viseront le développement des capacités à :</a:t>
            </a:r>
          </a:p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18288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170" algn="l"/>
              </a:tabLst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Diagnostiquer le niveau de jeu du joueur et du collectif ;</a:t>
            </a:r>
          </a:p>
          <a:p>
            <a:pPr marL="457200" marR="0" lvl="0" indent="-18288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170" algn="l"/>
              </a:tabLst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Déterminer des objectifs de performance ou de processus</a:t>
            </a:r>
          </a:p>
          <a:p>
            <a:pPr marL="457200" marR="0" lvl="0" indent="-18288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170" algn="l"/>
              </a:tabLst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Définir les comportements attendus (règles d’action) dans le cadre d’un projet de jeu </a:t>
            </a:r>
          </a:p>
          <a:p>
            <a:pPr marL="457200" marR="0" lvl="0" indent="-18288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170" algn="l"/>
              </a:tabLst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Concevoir une séance d’entraînement ou un cycle de séances d’entraînement adaptées</a:t>
            </a:r>
          </a:p>
          <a:p>
            <a:pPr marL="457200" marR="0" lvl="0" indent="-18288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170" algn="l"/>
              </a:tabLst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Animer, réguler, évaluer des séances  d’entraînement permettant de « construire » les comportements attendus et de mobiliser et  développer les ressources des joueurs; </a:t>
            </a:r>
          </a:p>
          <a:p>
            <a:pPr marL="457200" marR="0" lvl="0" indent="-18288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170" algn="l"/>
              </a:tabLst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Manager le collectif en compétition ou en entraînement ;</a:t>
            </a:r>
          </a:p>
          <a:p>
            <a:pPr marL="457200" marR="0" lvl="0" indent="-18288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170" algn="l"/>
              </a:tabLst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Structurer des bilans de match permettant de définir des objectifs prioritaires</a:t>
            </a:r>
          </a:p>
          <a:p>
            <a:pPr marL="457200" marR="0" lvl="0" indent="-18288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170" algn="l"/>
              </a:tabLst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Définir les grands axes d’une planification ;</a:t>
            </a:r>
          </a:p>
          <a:p>
            <a:pPr marL="457200" marR="0" lvl="0" indent="-18288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170" algn="l"/>
              </a:tabLst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Maîtriser les moyens de communication</a:t>
            </a:r>
          </a:p>
          <a:p>
            <a:pPr marL="457200" marR="0" lvl="0" indent="-18288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170" algn="l"/>
              </a:tabLst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S’intégrer et travailler au sein d’un même staff en tant qu’entraîneur principal ou adjoint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EA74133-B529-6049-ACE7-217C6D372194}"/>
              </a:ext>
            </a:extLst>
          </p:cNvPr>
          <p:cNvSpPr txBox="1"/>
          <p:nvPr/>
        </p:nvSpPr>
        <p:spPr>
          <a:xfrm>
            <a:off x="4878358" y="461665"/>
            <a:ext cx="2435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UF3 : </a:t>
            </a:r>
            <a:r>
              <a:rPr lang="fr-FR" dirty="0" smtClean="0"/>
              <a:t>Soirée à thème </a:t>
            </a:r>
            <a:endParaRPr lang="fr-FR" dirty="0"/>
          </a:p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3D9503E-D1E5-A244-A5C2-DB8699E4F5D5}"/>
              </a:ext>
            </a:extLst>
          </p:cNvPr>
          <p:cNvSpPr txBox="1"/>
          <p:nvPr/>
        </p:nvSpPr>
        <p:spPr>
          <a:xfrm>
            <a:off x="6095999" y="50504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095999" y="2059131"/>
            <a:ext cx="5403273" cy="203132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fr-FR" sz="1400" dirty="0" smtClean="0"/>
          </a:p>
          <a:p>
            <a:pPr marL="285750" indent="-285750">
              <a:buFontTx/>
              <a:buChar char="-"/>
            </a:pPr>
            <a:r>
              <a:rPr lang="fr-FR" sz="1400" dirty="0" smtClean="0"/>
              <a:t>Lundi 29 novembre:  Marjorie Mayans « la défense </a:t>
            </a:r>
            <a:r>
              <a:rPr lang="fr-FR" sz="1400" dirty="0" err="1" smtClean="0"/>
              <a:t>indiv</a:t>
            </a:r>
            <a:r>
              <a:rPr lang="fr-FR" sz="1400" dirty="0" smtClean="0"/>
              <a:t> et </a:t>
            </a:r>
            <a:r>
              <a:rPr lang="fr-FR" sz="1400" dirty="0" err="1" smtClean="0"/>
              <a:t>coll</a:t>
            </a:r>
            <a:r>
              <a:rPr lang="fr-FR" sz="1400" dirty="0" smtClean="0"/>
              <a:t> à xv et à x »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Lundi 13 </a:t>
            </a:r>
            <a:r>
              <a:rPr lang="fr-FR" sz="1400" dirty="0" err="1" smtClean="0"/>
              <a:t>dec</a:t>
            </a:r>
            <a:r>
              <a:rPr lang="fr-FR" sz="1400" dirty="0" smtClean="0"/>
              <a:t>: « Mouvement général »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Lundi 14 Mars: « notion de projet »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semaines 12 (phases statiques)/14 (lancements de jeu/TI) /16 (préparation mentale du joueur de l’équipe) (en présentiel ou </a:t>
            </a:r>
            <a:r>
              <a:rPr lang="fr-FR" sz="1400" dirty="0" err="1" smtClean="0"/>
              <a:t>visio</a:t>
            </a:r>
            <a:r>
              <a:rPr lang="fr-FR" sz="1400" dirty="0" smtClean="0"/>
              <a:t>): (entrainement vidéo sur une des thématique)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72698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471612"/>
              </p:ext>
            </p:extLst>
          </p:nvPr>
        </p:nvGraphicFramePr>
        <p:xfrm>
          <a:off x="998273" y="2553455"/>
          <a:ext cx="10375275" cy="2474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7583">
                  <a:extLst>
                    <a:ext uri="{9D8B030D-6E8A-4147-A177-3AD203B41FA5}">
                      <a16:colId xmlns:a16="http://schemas.microsoft.com/office/drawing/2014/main" val="1232388047"/>
                    </a:ext>
                  </a:extLst>
                </a:gridCol>
                <a:gridCol w="1939150">
                  <a:extLst>
                    <a:ext uri="{9D8B030D-6E8A-4147-A177-3AD203B41FA5}">
                      <a16:colId xmlns:a16="http://schemas.microsoft.com/office/drawing/2014/main" val="3795723570"/>
                    </a:ext>
                  </a:extLst>
                </a:gridCol>
                <a:gridCol w="1607670">
                  <a:extLst>
                    <a:ext uri="{9D8B030D-6E8A-4147-A177-3AD203B41FA5}">
                      <a16:colId xmlns:a16="http://schemas.microsoft.com/office/drawing/2014/main" val="2935127717"/>
                    </a:ext>
                  </a:extLst>
                </a:gridCol>
                <a:gridCol w="1579524">
                  <a:extLst>
                    <a:ext uri="{9D8B030D-6E8A-4147-A177-3AD203B41FA5}">
                      <a16:colId xmlns:a16="http://schemas.microsoft.com/office/drawing/2014/main" val="2857312210"/>
                    </a:ext>
                  </a:extLst>
                </a:gridCol>
                <a:gridCol w="2729694">
                  <a:extLst>
                    <a:ext uri="{9D8B030D-6E8A-4147-A177-3AD203B41FA5}">
                      <a16:colId xmlns:a16="http://schemas.microsoft.com/office/drawing/2014/main" val="2259563687"/>
                    </a:ext>
                  </a:extLst>
                </a:gridCol>
                <a:gridCol w="1491654">
                  <a:extLst>
                    <a:ext uri="{9D8B030D-6E8A-4147-A177-3AD203B41FA5}">
                      <a16:colId xmlns:a16="http://schemas.microsoft.com/office/drawing/2014/main" val="2649992956"/>
                    </a:ext>
                  </a:extLst>
                </a:gridCol>
              </a:tblGrid>
              <a:tr h="61861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14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VALLEE DE L'HERS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CEDRIC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PAPAIX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sng" strike="noStrike" dirty="0">
                          <a:effectLst/>
                          <a:hlinkClick r:id="rId2"/>
                        </a:rPr>
                        <a:t>c.papaix@occitanie-ffr.fr</a:t>
                      </a:r>
                      <a:endParaRPr lang="fr-FR" sz="14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06 07 87 35 38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extLst>
                  <a:ext uri="{0D108BD9-81ED-4DB2-BD59-A6C34878D82A}">
                    <a16:rowId xmlns:a16="http://schemas.microsoft.com/office/drawing/2014/main" val="3685391209"/>
                  </a:ext>
                </a:extLst>
              </a:tr>
              <a:tr h="61861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15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 TOULOUSE SUD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JEREMY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PARMA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sng" strike="noStrike" dirty="0">
                          <a:effectLst/>
                          <a:hlinkClick r:id="rId3"/>
                        </a:rPr>
                        <a:t>j.parma@occitanie-ffr.fr</a:t>
                      </a:r>
                      <a:endParaRPr lang="fr-FR" sz="1400" b="0" i="0" u="sng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06 07 83 08 06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extLst>
                  <a:ext uri="{0D108BD9-81ED-4DB2-BD59-A6C34878D82A}">
                    <a16:rowId xmlns:a16="http://schemas.microsoft.com/office/drawing/2014/main" val="360145597"/>
                  </a:ext>
                </a:extLst>
              </a:tr>
              <a:tr h="61861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16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 TOULOUSE NORD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SYLVIE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BROS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sng" strike="noStrike">
                          <a:effectLst/>
                          <a:hlinkClick r:id="rId4"/>
                        </a:rPr>
                        <a:t>s.bros@occitanie-ffr.fr</a:t>
                      </a:r>
                      <a:endParaRPr lang="fr-FR" sz="1400" b="0" i="0" u="sng" strike="noStrike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07 85 47 30 18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extLst>
                  <a:ext uri="{0D108BD9-81ED-4DB2-BD59-A6C34878D82A}">
                    <a16:rowId xmlns:a16="http://schemas.microsoft.com/office/drawing/2014/main" val="1210591922"/>
                  </a:ext>
                </a:extLst>
              </a:tr>
              <a:tr h="61861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17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TOULOUSAIN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VINCENT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DESPREZ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sng" strike="noStrike">
                          <a:effectLst/>
                          <a:hlinkClick r:id="rId5"/>
                        </a:rPr>
                        <a:t>v.desprez@occitanie-ffr.fr</a:t>
                      </a:r>
                      <a:endParaRPr lang="fr-FR" sz="1400" b="0" i="0" u="sng" strike="noStrike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06 07 84 11 69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extLst>
                  <a:ext uri="{0D108BD9-81ED-4DB2-BD59-A6C34878D82A}">
                    <a16:rowId xmlns:a16="http://schemas.microsoft.com/office/drawing/2014/main" val="3516313760"/>
                  </a:ext>
                </a:extLst>
              </a:tr>
            </a:tbl>
          </a:graphicData>
        </a:graphic>
      </p:graphicFrame>
      <p:sp>
        <p:nvSpPr>
          <p:cNvPr id="3" name="Titre 7"/>
          <p:cNvSpPr txBox="1">
            <a:spLocks/>
          </p:cNvSpPr>
          <p:nvPr/>
        </p:nvSpPr>
        <p:spPr>
          <a:xfrm>
            <a:off x="2071110" y="975360"/>
            <a:ext cx="8229600" cy="59890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 spc="-151" baseline="0">
                <a:solidFill>
                  <a:schemeClr val="tx1"/>
                </a:solidFill>
                <a:latin typeface="+mj-lt"/>
                <a:ea typeface="Yorkshire" pitchFamily="2" charset="0"/>
                <a:cs typeface="Yorkshire" pitchFamily="2" charset="0"/>
              </a:defRPr>
            </a:lvl1pPr>
          </a:lstStyle>
          <a:p>
            <a:pPr marL="0" marR="0" lvl="0" indent="0" algn="ctr" defTabSz="91431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-15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</a:rPr>
              <a:t>Présentation avec CTC</a:t>
            </a:r>
          </a:p>
        </p:txBody>
      </p:sp>
    </p:spTree>
    <p:extLst>
      <p:ext uri="{BB962C8B-B14F-4D97-AF65-F5344CB8AC3E}">
        <p14:creationId xmlns:p14="http://schemas.microsoft.com/office/powerpoint/2010/main" val="3171227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4318" y="2654754"/>
            <a:ext cx="51954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convention (avant le 15 novembre 21) et PSC1 (si passée dans l’année) à renvoyer à </a:t>
            </a:r>
          </a:p>
          <a:p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 smtClean="0">
                <a:hlinkClick r:id="rId2"/>
              </a:rPr>
              <a:t>formation@occitanie-ffr.fr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410" y="124691"/>
            <a:ext cx="4582683" cy="62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2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840480" y="2512520"/>
            <a:ext cx="6791499" cy="1460963"/>
          </a:xfrm>
        </p:spPr>
        <p:txBody>
          <a:bodyPr/>
          <a:lstStyle/>
          <a:p>
            <a:pPr algn="ctr"/>
            <a:r>
              <a:rPr lang="fr-FR" dirty="0" smtClean="0"/>
              <a:t>CERTIFICATION</a:t>
            </a:r>
            <a:br>
              <a:rPr lang="fr-FR" dirty="0" smtClean="0"/>
            </a:br>
            <a:r>
              <a:rPr lang="fr-FR" dirty="0" smtClean="0"/>
              <a:t>courant Juin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114800" y="5230491"/>
            <a:ext cx="578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Pas de convocation si le PSC1 non obtenu avant juin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947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313" y="155008"/>
            <a:ext cx="6982541" cy="645402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41068" y="1831742"/>
            <a:ext cx="410648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Epreuve 1 :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Animation de situations à l’entrainement (mini 2x15’)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Entretien 15’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490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447" y="2188704"/>
            <a:ext cx="6563916" cy="241978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97527" y="1496291"/>
            <a:ext cx="3275215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Epreuve 2: Analyse vidéo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20min: observation analyse d’une vidéo (2’maxi)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10’ présentation de l’analyse au jury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15’ questionnement du jury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997526" y="3738178"/>
            <a:ext cx="327521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Epreuve 3: questionnaire règlement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997526" y="4696692"/>
            <a:ext cx="318377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Epreuve 4: comportements en plateau/ou match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061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6582" y="2820093"/>
            <a:ext cx="11022675" cy="1028700"/>
          </a:xfrm>
        </p:spPr>
        <p:txBody>
          <a:bodyPr/>
          <a:lstStyle/>
          <a:p>
            <a:r>
              <a:rPr lang="fr-FR" dirty="0" smtClean="0"/>
              <a:t>LES OBLIGATIONS FEDERALES LES DIPLOMES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9302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64BFE064-BE16-E54E-9877-3864B2FCD6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000098"/>
              </p:ext>
            </p:extLst>
          </p:nvPr>
        </p:nvGraphicFramePr>
        <p:xfrm>
          <a:off x="2557463" y="3612516"/>
          <a:ext cx="7820448" cy="1767456"/>
        </p:xfrm>
        <a:graphic>
          <a:graphicData uri="http://schemas.openxmlformats.org/drawingml/2006/table">
            <a:tbl>
              <a:tblPr/>
              <a:tblGrid>
                <a:gridCol w="667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587">
                  <a:extLst>
                    <a:ext uri="{9D8B030D-6E8A-4147-A177-3AD203B41FA5}">
                      <a16:colId xmlns:a16="http://schemas.microsoft.com/office/drawing/2014/main" val="3803354027"/>
                    </a:ext>
                  </a:extLst>
                </a:gridCol>
                <a:gridCol w="847825">
                  <a:extLst>
                    <a:ext uri="{9D8B030D-6E8A-4147-A177-3AD203B41FA5}">
                      <a16:colId xmlns:a16="http://schemas.microsoft.com/office/drawing/2014/main" val="2904877433"/>
                    </a:ext>
                  </a:extLst>
                </a:gridCol>
                <a:gridCol w="564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87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2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74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879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5573">
                <a:tc gridSpan="9"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charset="2"/>
                        <a:defRPr sz="23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charset="0"/>
                        <a:defRPr sz="21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charset="0"/>
                        </a:rPr>
                        <a:t>BF (Brevet fédéral)</a:t>
                      </a:r>
                    </a:p>
                  </a:txBody>
                  <a:tcPr marL="91442" marR="91442" marT="45656" marB="456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626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charset="2"/>
                        <a:defRPr sz="23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charset="0"/>
                        <a:defRPr sz="21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charset="0"/>
                        </a:rPr>
                        <a:t>3/4</a:t>
                      </a:r>
                    </a:p>
                  </a:txBody>
                  <a:tcPr marL="91442" marR="91442" marT="45656" marB="456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charset="0"/>
                        </a:rPr>
                        <a:t>M6</a:t>
                      </a:r>
                    </a:p>
                  </a:txBody>
                  <a:tcPr marL="91442" marR="91442" marT="45656" marB="456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charset="0"/>
                        </a:rPr>
                        <a:t>M8</a:t>
                      </a:r>
                      <a:endParaRPr lang="fr-FR" dirty="0"/>
                    </a:p>
                  </a:txBody>
                  <a:tcPr marL="91442" marR="91442" marT="45656" marB="456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charset="2"/>
                        <a:defRPr sz="23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charset="0"/>
                        <a:defRPr sz="21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charset="0"/>
                        </a:rPr>
                        <a:t>M10</a:t>
                      </a:r>
                    </a:p>
                  </a:txBody>
                  <a:tcPr marL="91442" marR="91442" marT="45656" marB="456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charset="2"/>
                        <a:defRPr sz="23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charset="0"/>
                        <a:defRPr sz="21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charset="0"/>
                        </a:rPr>
                        <a:t>M12</a:t>
                      </a:r>
                    </a:p>
                  </a:txBody>
                  <a:tcPr marL="91442" marR="91442" marT="45656" marB="456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charset="2"/>
                        <a:defRPr sz="23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charset="0"/>
                        <a:defRPr sz="21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charset="0"/>
                        </a:rPr>
                        <a:t>M14</a:t>
                      </a:r>
                    </a:p>
                  </a:txBody>
                  <a:tcPr marL="91442" marR="91442" marT="45656" marB="456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charset="2"/>
                        <a:defRPr sz="23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charset="0"/>
                        <a:defRPr sz="21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charset="0"/>
                        </a:rPr>
                        <a:t>M16</a:t>
                      </a:r>
                    </a:p>
                  </a:txBody>
                  <a:tcPr marL="91442" marR="91442" marT="45656" marB="456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4A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charset="2"/>
                        <a:defRPr sz="23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charset="0"/>
                        <a:defRPr sz="21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charset="0"/>
                        </a:rPr>
                        <a:t>M18</a:t>
                      </a:r>
                    </a:p>
                  </a:txBody>
                  <a:tcPr marL="91442" marR="91442" marT="45656" marB="456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4A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charset="2"/>
                        <a:defRPr sz="23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charset="0"/>
                        <a:defRPr sz="21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charset="0"/>
                        </a:rPr>
                        <a:t>+18</a:t>
                      </a:r>
                    </a:p>
                  </a:txBody>
                  <a:tcPr marL="91442" marR="91442" marT="45656" marB="456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64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727">
                <a:tc gridSpan="2"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charset="2"/>
                        <a:defRPr sz="23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charset="0"/>
                        <a:defRPr sz="21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charset="0"/>
                        </a:rPr>
                        <a:t>BF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charset="0"/>
                        </a:rPr>
                        <a:t>Baby Rugby</a:t>
                      </a:r>
                    </a:p>
                  </a:txBody>
                  <a:tcPr marL="91442" marR="91442" marT="45656" marB="456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charset="0"/>
                        </a:rPr>
                        <a:t>BF</a:t>
                      </a:r>
                      <a:br>
                        <a:rPr kumimoji="0" lang="fr-FR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charset="0"/>
                        </a:rPr>
                      </a:br>
                      <a:r>
                        <a:rPr kumimoji="0" lang="fr-FR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charset="0"/>
                        </a:rPr>
                        <a:t>Découverte-Initiation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charset="0"/>
                        </a:rPr>
                        <a:t>BF INIT</a:t>
                      </a:r>
                    </a:p>
                  </a:txBody>
                  <a:tcPr marL="91442" marR="91442" marT="45656" marB="456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charset="2"/>
                        <a:defRPr sz="23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charset="0"/>
                        <a:defRPr sz="21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charset="0"/>
                        </a:rPr>
                        <a:t>BF</a:t>
                      </a:r>
                      <a:br>
                        <a:rPr kumimoji="0" lang="fr-FR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charset="0"/>
                        </a:rPr>
                      </a:br>
                      <a:r>
                        <a:rPr kumimoji="0" lang="fr-FR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charset="0"/>
                        </a:rPr>
                        <a:t>Développement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charset="0"/>
                        </a:rPr>
                        <a:t>BF DEVE</a:t>
                      </a:r>
                    </a:p>
                  </a:txBody>
                  <a:tcPr marL="91442" marR="91442" marT="45656" marB="456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charset="2"/>
                        <a:defRPr sz="23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charset="0"/>
                        <a:defRPr sz="21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charset="0"/>
                        </a:rPr>
                        <a:t>BF</a:t>
                      </a:r>
                      <a:br>
                        <a:rPr kumimoji="0" lang="fr-FR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charset="0"/>
                        </a:rPr>
                      </a:br>
                      <a:r>
                        <a:rPr kumimoji="0" lang="fr-FR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charset="0"/>
                        </a:rPr>
                        <a:t>Perfectionnement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charset="0"/>
                        </a:rPr>
                        <a:t>BF PERF</a:t>
                      </a:r>
                    </a:p>
                  </a:txBody>
                  <a:tcPr marL="91442" marR="91442" marT="45656" marB="456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charset="2"/>
                        <a:defRPr sz="23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charset="0"/>
                        <a:defRPr sz="21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charset="2"/>
                        <a:defRPr sz="19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Lucida Sans Unicod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charset="0"/>
                        </a:rPr>
                        <a:t>BF</a:t>
                      </a:r>
                      <a:br>
                        <a:rPr kumimoji="0" lang="fr-FR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charset="0"/>
                        </a:rPr>
                      </a:br>
                      <a:r>
                        <a:rPr kumimoji="0" lang="fr-FR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charset="0"/>
                        </a:rPr>
                        <a:t>Optimisation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charset="0"/>
                        </a:rPr>
                        <a:t>BF OPTI</a:t>
                      </a:r>
                      <a:endParaRPr kumimoji="0" lang="fr-FR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charset="0"/>
                      </a:endParaRPr>
                    </a:p>
                  </a:txBody>
                  <a:tcPr marL="91442" marR="91442" marT="45656" marB="456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339" name="ZoneTexte 6">
            <a:extLst>
              <a:ext uri="{FF2B5EF4-FFF2-40B4-BE49-F238E27FC236}">
                <a16:creationId xmlns:a16="http://schemas.microsoft.com/office/drawing/2014/main" id="{7D7EF00D-DC56-9949-B132-68D1278F9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463" y="2080347"/>
            <a:ext cx="4143375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 dirty="0">
                <a:latin typeface="Arial" panose="020B0604020202020204" pitchFamily="34" charset="0"/>
              </a:rPr>
              <a:t>BP JEPS </a:t>
            </a:r>
            <a:r>
              <a:rPr lang="fr-FR" altLang="fr-FR" sz="1800" b="1" dirty="0" smtClean="0">
                <a:latin typeface="Arial" panose="020B0604020202020204" pitchFamily="34" charset="0"/>
              </a:rPr>
              <a:t>APT  </a:t>
            </a:r>
            <a:endParaRPr lang="fr-FR" altLang="fr-FR" sz="18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</a:rPr>
              <a:t>mention</a:t>
            </a:r>
            <a:r>
              <a:rPr lang="fr-FR" altLang="fr-FR" sz="1800" b="1" dirty="0">
                <a:latin typeface="Arial" panose="020B0604020202020204" pitchFamily="34" charset="0"/>
              </a:rPr>
              <a:t> </a:t>
            </a:r>
            <a:r>
              <a:rPr lang="fr-FR" altLang="fr-FR" sz="1800" dirty="0">
                <a:latin typeface="Arial" panose="020B0604020202020204" pitchFamily="34" charset="0"/>
              </a:rPr>
              <a:t>Rugby</a:t>
            </a:r>
          </a:p>
        </p:txBody>
      </p:sp>
      <p:sp>
        <p:nvSpPr>
          <p:cNvPr id="13340" name="ZoneTexte 7">
            <a:extLst>
              <a:ext uri="{FF2B5EF4-FFF2-40B4-BE49-F238E27FC236}">
                <a16:creationId xmlns:a16="http://schemas.microsoft.com/office/drawing/2014/main" id="{08930C9D-2BA4-8D4D-B4C9-1F2914A42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463" y="1341438"/>
            <a:ext cx="2500313" cy="368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latin typeface="Arial" panose="020B0604020202020204" pitchFamily="34" charset="0"/>
              </a:rPr>
              <a:t>DE JEPS rugby à XV</a:t>
            </a:r>
          </a:p>
        </p:txBody>
      </p:sp>
      <p:sp>
        <p:nvSpPr>
          <p:cNvPr id="13341" name="ZoneTexte 8">
            <a:extLst>
              <a:ext uri="{FF2B5EF4-FFF2-40B4-BE49-F238E27FC236}">
                <a16:creationId xmlns:a16="http://schemas.microsoft.com/office/drawing/2014/main" id="{E6540F45-E3D4-3440-90E4-8258A3FC7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463" y="612775"/>
            <a:ext cx="2571750" cy="369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latin typeface="Arial" panose="020B0604020202020204" pitchFamily="34" charset="0"/>
              </a:rPr>
              <a:t>DES JEPS rugby à XV</a:t>
            </a:r>
          </a:p>
        </p:txBody>
      </p:sp>
      <p:sp>
        <p:nvSpPr>
          <p:cNvPr id="13342" name="ZoneTexte 12">
            <a:extLst>
              <a:ext uri="{FF2B5EF4-FFF2-40B4-BE49-F238E27FC236}">
                <a16:creationId xmlns:a16="http://schemas.microsoft.com/office/drawing/2014/main" id="{0269D95E-5D64-ED41-9B8B-F43E328C8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1191" y="3625129"/>
            <a:ext cx="4572000" cy="338138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</a:rPr>
              <a:t>60h de formation+ 50h minimum en club</a:t>
            </a:r>
          </a:p>
        </p:txBody>
      </p:sp>
      <p:sp>
        <p:nvSpPr>
          <p:cNvPr id="13343" name="ZoneTexte 16">
            <a:extLst>
              <a:ext uri="{FF2B5EF4-FFF2-40B4-BE49-F238E27FC236}">
                <a16:creationId xmlns:a16="http://schemas.microsoft.com/office/drawing/2014/main" id="{EFB1D823-BEBE-A646-9D94-4930A918A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847" y="1290279"/>
            <a:ext cx="3486150" cy="58578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</a:rPr>
              <a:t>1000h de form.</a:t>
            </a:r>
            <a:b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</a:rPr>
              <a:t> 500 en centre + 500 en structure</a:t>
            </a:r>
          </a:p>
        </p:txBody>
      </p:sp>
      <p:sp>
        <p:nvSpPr>
          <p:cNvPr id="13344" name="ZoneTexte 17">
            <a:extLst>
              <a:ext uri="{FF2B5EF4-FFF2-40B4-BE49-F238E27FC236}">
                <a16:creationId xmlns:a16="http://schemas.microsoft.com/office/drawing/2014/main" id="{6745D5B1-74D3-0C4B-9EAE-D912AE06E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847" y="569553"/>
            <a:ext cx="3468688" cy="585788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</a:rPr>
              <a:t>1000h de form.</a:t>
            </a:r>
            <a:b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</a:rPr>
              <a:t>500 en centre + 500 en structure</a:t>
            </a:r>
          </a:p>
        </p:txBody>
      </p:sp>
      <p:sp>
        <p:nvSpPr>
          <p:cNvPr id="13345" name="ZoneTexte 18">
            <a:extLst>
              <a:ext uri="{FF2B5EF4-FFF2-40B4-BE49-F238E27FC236}">
                <a16:creationId xmlns:a16="http://schemas.microsoft.com/office/drawing/2014/main" id="{7EC30719-D3CB-6C47-B066-0835CB48D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2080347"/>
            <a:ext cx="3455988" cy="5842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</a:rPr>
              <a:t>1100h de form.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</a:rPr>
              <a:t>700 en centre + 400 en structure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49CE902-D6B7-7C4D-AB82-EB8B1369B138}"/>
              </a:ext>
            </a:extLst>
          </p:cNvPr>
          <p:cNvSpPr txBox="1"/>
          <p:nvPr/>
        </p:nvSpPr>
        <p:spPr>
          <a:xfrm rot="16200000">
            <a:off x="654844" y="1732757"/>
            <a:ext cx="2887663" cy="6477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pc="300" dirty="0">
                <a:latin typeface="Arial" charset="0"/>
              </a:rPr>
              <a:t>Diplômes  professionnels</a:t>
            </a:r>
          </a:p>
        </p:txBody>
      </p:sp>
      <p:sp>
        <p:nvSpPr>
          <p:cNvPr id="13350" name="ZoneTexte 26">
            <a:extLst>
              <a:ext uri="{FF2B5EF4-FFF2-40B4-BE49-F238E27FC236}">
                <a16:creationId xmlns:a16="http://schemas.microsoft.com/office/drawing/2014/main" id="{6318ABA8-D8F1-0446-BF15-948F56D16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463" y="3033176"/>
            <a:ext cx="4505325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 dirty="0">
                <a:latin typeface="Arial" panose="020B0604020202020204" pitchFamily="34" charset="0"/>
              </a:rPr>
              <a:t>CQP </a:t>
            </a:r>
            <a:r>
              <a:rPr lang="fr-FR" altLang="fr-FR" sz="1800" dirty="0">
                <a:latin typeface="Arial" panose="020B0604020202020204" pitchFamily="34" charset="0"/>
              </a:rPr>
              <a:t>« Technicien sportif de rugby à XV </a:t>
            </a:r>
            <a:r>
              <a:rPr lang="fr-FR" altLang="fr-FR" sz="1800" dirty="0" smtClean="0">
                <a:latin typeface="Arial" panose="020B0604020202020204" pitchFamily="34" charset="0"/>
              </a:rPr>
              <a:t>»</a:t>
            </a:r>
            <a:endParaRPr lang="fr-FR" altLang="fr-FR" sz="1800" dirty="0">
              <a:latin typeface="Arial" panose="020B0604020202020204" pitchFamily="34" charset="0"/>
            </a:endParaRPr>
          </a:p>
        </p:txBody>
      </p:sp>
      <p:sp>
        <p:nvSpPr>
          <p:cNvPr id="13352" name="ZoneTexte 18">
            <a:extLst>
              <a:ext uri="{FF2B5EF4-FFF2-40B4-BE49-F238E27FC236}">
                <a16:creationId xmlns:a16="http://schemas.microsoft.com/office/drawing/2014/main" id="{F1F722A4-98AA-494D-9BE8-4966E5F0F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7725" y="2852738"/>
            <a:ext cx="3290888" cy="5842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</a:rPr>
              <a:t>270h de form.</a:t>
            </a:r>
            <a:b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</a:rPr>
              <a:t>150 en centre + 120 en structure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1AF48B3-6FDB-794E-9E3B-35C888C2A69F}"/>
              </a:ext>
            </a:extLst>
          </p:cNvPr>
          <p:cNvSpPr txBox="1"/>
          <p:nvPr/>
        </p:nvSpPr>
        <p:spPr>
          <a:xfrm rot="16200000">
            <a:off x="1013439" y="4374538"/>
            <a:ext cx="2170474" cy="6477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spc="300" dirty="0">
                <a:latin typeface="Arial" charset="0"/>
              </a:rPr>
              <a:t>Diplômes  Fédéraux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0" y="2542012"/>
            <a:ext cx="177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GESTION LIGUE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0" y="4375222"/>
            <a:ext cx="1903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GESTION LIGUE </a:t>
            </a:r>
          </a:p>
          <a:p>
            <a:r>
              <a:rPr lang="fr-FR" dirty="0" smtClean="0"/>
              <a:t>TERROIR CTC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73904" y="578975"/>
            <a:ext cx="153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GESTION FFR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91069" y="1254228"/>
            <a:ext cx="1599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GESTION FFR</a:t>
            </a:r>
          </a:p>
          <a:p>
            <a:r>
              <a:rPr lang="fr-FR" dirty="0" smtClean="0"/>
              <a:t>LIGUE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232256" y="5366194"/>
            <a:ext cx="31456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UF1 et 2 communes (équivalences si passage d’une formation à l’autre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3843338" y="5392585"/>
            <a:ext cx="339159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UF1 et 2 communes (équivalences si passage d’une formation à l’autre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258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9" grpId="0" animBg="1"/>
      <p:bldP spid="13340" grpId="0" animBg="1"/>
      <p:bldP spid="13341" grpId="0" animBg="1"/>
      <p:bldP spid="13342" grpId="0" animBg="1"/>
      <p:bldP spid="13343" grpId="0" animBg="1"/>
      <p:bldP spid="13344" grpId="0" animBg="1"/>
      <p:bldP spid="13345" grpId="0" animBg="1"/>
      <p:bldP spid="13350" grpId="0" animBg="1"/>
      <p:bldP spid="133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660" y="0"/>
            <a:ext cx="6344535" cy="638264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9135" y="2161309"/>
            <a:ext cx="3366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OBLIGATIONS FEDERALES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3916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297" y="1315523"/>
            <a:ext cx="6134956" cy="32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41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141" y="2869969"/>
            <a:ext cx="7618096" cy="1028700"/>
          </a:xfrm>
        </p:spPr>
        <p:txBody>
          <a:bodyPr/>
          <a:lstStyle/>
          <a:p>
            <a:r>
              <a:rPr lang="fr-FR" dirty="0" smtClean="0"/>
              <a:t>LES RAPPELS ADMINISTRATIFS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7585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4DE4590E-EC9F-E24F-8579-988E5A25F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750" y="4077073"/>
            <a:ext cx="3820060" cy="646331"/>
          </a:xfrm>
          <a:prstGeom prst="rect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 dirty="0">
                <a:latin typeface="Arial" panose="020B0604020202020204" pitchFamily="34" charset="0"/>
              </a:rPr>
              <a:t>Est la base de données de la Fédération Française de Rugby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C67D568-0C36-CE48-969B-7055A4256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2276872"/>
            <a:ext cx="5094136" cy="15701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653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7ADA150-C87D-D74A-9F68-9EF16F968B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1" t="7785" r="36392" b="17124"/>
          <a:stretch/>
        </p:blipFill>
        <p:spPr>
          <a:xfrm>
            <a:off x="5175422" y="368878"/>
            <a:ext cx="1571442" cy="21248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C67D568-0C36-CE48-969B-7055A4256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5" y="3418062"/>
            <a:ext cx="3026993" cy="9329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0CA2949-11D5-694D-8A46-4925EFE52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544" y="764439"/>
            <a:ext cx="1295400" cy="156210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FC5A5136-3194-C845-878F-7E50C44D3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4577" y="397546"/>
            <a:ext cx="669334" cy="369332"/>
          </a:xfrm>
          <a:prstGeom prst="rect">
            <a:avLst/>
          </a:prstGeom>
          <a:solidFill>
            <a:schemeClr val="bg1">
              <a:alpha val="70979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</a:rPr>
              <a:t>Moi</a:t>
            </a:r>
          </a:p>
        </p:txBody>
      </p:sp>
      <p:sp>
        <p:nvSpPr>
          <p:cNvPr id="27" name="Double flèche horizontale 26">
            <a:extLst>
              <a:ext uri="{FF2B5EF4-FFF2-40B4-BE49-F238E27FC236}">
                <a16:creationId xmlns:a16="http://schemas.microsoft.com/office/drawing/2014/main" id="{6323D624-C56F-9E4E-B310-3705EEB09312}"/>
              </a:ext>
            </a:extLst>
          </p:cNvPr>
          <p:cNvSpPr/>
          <p:nvPr/>
        </p:nvSpPr>
        <p:spPr>
          <a:xfrm rot="5400000">
            <a:off x="5560119" y="2806512"/>
            <a:ext cx="802048" cy="288032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Double flèche horizontale 31">
            <a:extLst>
              <a:ext uri="{FF2B5EF4-FFF2-40B4-BE49-F238E27FC236}">
                <a16:creationId xmlns:a16="http://schemas.microsoft.com/office/drawing/2014/main" id="{5EF02E42-B8D4-104D-878A-C93FCF3FB97B}"/>
              </a:ext>
            </a:extLst>
          </p:cNvPr>
          <p:cNvSpPr/>
          <p:nvPr/>
        </p:nvSpPr>
        <p:spPr>
          <a:xfrm>
            <a:off x="2973911" y="1171504"/>
            <a:ext cx="2113978" cy="288032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5B415E88-48C5-8D40-B46C-E4515682B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9107" y="2294184"/>
            <a:ext cx="3779381" cy="1077218"/>
          </a:xfrm>
          <a:prstGeom prst="rect">
            <a:avLst/>
          </a:prstGeom>
          <a:solidFill>
            <a:schemeClr val="bg1">
              <a:alpha val="70979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dirty="0">
                <a:latin typeface="Arial" panose="020B0604020202020204" pitchFamily="34" charset="0"/>
              </a:rPr>
              <a:t>Je peux ainsi gérer/mettre à jour mes données (téléphone, adresse, photo…) et aussi importer des documents (certif médical, PSC1, diplômes…)</a:t>
            </a:r>
          </a:p>
        </p:txBody>
      </p:sp>
      <p:sp>
        <p:nvSpPr>
          <p:cNvPr id="2" name="Bouée 1">
            <a:extLst>
              <a:ext uri="{FF2B5EF4-FFF2-40B4-BE49-F238E27FC236}">
                <a16:creationId xmlns:a16="http://schemas.microsoft.com/office/drawing/2014/main" id="{8900D6C5-429A-374A-9B0F-C412B67E7163}"/>
              </a:ext>
            </a:extLst>
          </p:cNvPr>
          <p:cNvSpPr/>
          <p:nvPr/>
        </p:nvSpPr>
        <p:spPr>
          <a:xfrm>
            <a:off x="5303913" y="1171505"/>
            <a:ext cx="801247" cy="306035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Bouée 16">
            <a:extLst>
              <a:ext uri="{FF2B5EF4-FFF2-40B4-BE49-F238E27FC236}">
                <a16:creationId xmlns:a16="http://schemas.microsoft.com/office/drawing/2014/main" id="{7D356A4A-9AF7-1D4B-AAD1-CC98BFE8123F}"/>
              </a:ext>
            </a:extLst>
          </p:cNvPr>
          <p:cNvSpPr/>
          <p:nvPr/>
        </p:nvSpPr>
        <p:spPr>
          <a:xfrm>
            <a:off x="5303912" y="1526591"/>
            <a:ext cx="801247" cy="306035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5E13BD1-DCB7-EF4B-A307-81D7633FC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7708" y="363395"/>
            <a:ext cx="1834278" cy="830997"/>
          </a:xfrm>
          <a:prstGeom prst="rect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dirty="0">
                <a:latin typeface="Arial" panose="020B0604020202020204" pitchFamily="34" charset="0"/>
              </a:rPr>
              <a:t>J’accède à mon compte </a:t>
            </a:r>
            <a:r>
              <a:rPr lang="fr-FR" altLang="fr-FR" sz="1600" dirty="0" err="1">
                <a:latin typeface="Arial" panose="020B0604020202020204" pitchFamily="34" charset="0"/>
              </a:rPr>
              <a:t>Oval-e</a:t>
            </a:r>
            <a:r>
              <a:rPr lang="fr-FR" altLang="fr-FR" sz="1600" dirty="0">
                <a:latin typeface="Arial" panose="020B0604020202020204" pitchFamily="34" charset="0"/>
              </a:rPr>
              <a:t> en ligne avec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9B54AF9-6A14-9A49-BF56-9A748F53F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7168" y="1171505"/>
            <a:ext cx="2007065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>
                <a:solidFill>
                  <a:srgbClr val="FF0000"/>
                </a:solidFill>
                <a:latin typeface="Arial" panose="020B0604020202020204" pitchFamily="34" charset="0"/>
              </a:rPr>
              <a:t>Mon numéro de licence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17B0302-14BB-8345-A91B-8CD08EC97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7226" y="1541619"/>
            <a:ext cx="1730983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>
                <a:solidFill>
                  <a:srgbClr val="FF0000"/>
                </a:solidFill>
                <a:latin typeface="Arial" panose="020B0604020202020204" pitchFamily="34" charset="0"/>
              </a:rPr>
              <a:t>Mon mot de passe</a:t>
            </a:r>
          </a:p>
        </p:txBody>
      </p:sp>
    </p:spTree>
    <p:extLst>
      <p:ext uri="{BB962C8B-B14F-4D97-AF65-F5344CB8AC3E}">
        <p14:creationId xmlns:p14="http://schemas.microsoft.com/office/powerpoint/2010/main" val="400454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32" grpId="0" animBg="1"/>
      <p:bldP spid="33" grpId="0" animBg="1"/>
      <p:bldP spid="2" grpId="0" animBg="1"/>
      <p:bldP spid="17" grpId="0" animBg="1"/>
      <p:bldP spid="18" grpId="0" animBg="1"/>
      <p:bldP spid="21" grpId="0" animBg="1"/>
      <p:bldP spid="28" grpId="0" animBg="1"/>
    </p:bldLst>
  </p:timing>
</p:sld>
</file>

<file path=ppt/theme/theme1.xml><?xml version="1.0" encoding="utf-8"?>
<a:theme xmlns:a="http://schemas.openxmlformats.org/drawingml/2006/main" name="Nova Powerpoint Template">
  <a:themeElements>
    <a:clrScheme name="Ligue Occitanie Rugby">
      <a:dk1>
        <a:srgbClr val="000000"/>
      </a:dk1>
      <a:lt1>
        <a:srgbClr val="FFFFFF"/>
      </a:lt1>
      <a:dk2>
        <a:srgbClr val="000000"/>
      </a:dk2>
      <a:lt2>
        <a:srgbClr val="FEFCFF"/>
      </a:lt2>
      <a:accent1>
        <a:srgbClr val="E30613"/>
      </a:accent1>
      <a:accent2>
        <a:srgbClr val="7F1810"/>
      </a:accent2>
      <a:accent3>
        <a:srgbClr val="C11818"/>
      </a:accent3>
      <a:accent4>
        <a:srgbClr val="FFFF00"/>
      </a:accent4>
      <a:accent5>
        <a:srgbClr val="FFC000"/>
      </a:accent5>
      <a:accent6>
        <a:srgbClr val="000000"/>
      </a:accent6>
      <a:hlink>
        <a:srgbClr val="E30613"/>
      </a:hlink>
      <a:folHlink>
        <a:srgbClr val="BFBFBF"/>
      </a:folHlink>
    </a:clrScheme>
    <a:fontScheme name="Ligue Occitanie Rugby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Occitanie_Powerpoint_Template</Template>
  <TotalTime>1111</TotalTime>
  <Words>625</Words>
  <Application>Microsoft Office PowerPoint</Application>
  <PresentationFormat>Grand écran</PresentationFormat>
  <Paragraphs>168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Arial</vt:lpstr>
      <vt:lpstr>Calibri</vt:lpstr>
      <vt:lpstr>Lucida Sans Unicode</vt:lpstr>
      <vt:lpstr>Times New Roman</vt:lpstr>
      <vt:lpstr>Trebuchet MS</vt:lpstr>
      <vt:lpstr>Yorkshire</vt:lpstr>
      <vt:lpstr>Nova Powerpoint Template</vt:lpstr>
      <vt:lpstr>Formation PERF/OPTI  11 OCT 2021 </vt:lpstr>
      <vt:lpstr>Présentation PowerPoint</vt:lpstr>
      <vt:lpstr>LES OBLIGATIONS FEDERALES LES DIPLOMES</vt:lpstr>
      <vt:lpstr>Présentation PowerPoint</vt:lpstr>
      <vt:lpstr>Présentation PowerPoint</vt:lpstr>
      <vt:lpstr>Présentation PowerPoint</vt:lpstr>
      <vt:lpstr>LES RAPPELS ADMINISTRATIFS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LIVRET DE FORMATION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CERTIFICATION courant Juin</vt:lpstr>
      <vt:lpstr>Présentation PowerPoint</vt:lpstr>
      <vt:lpstr>Présentation PowerPoint</vt:lpstr>
    </vt:vector>
  </TitlesOfParts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PPT</dc:title>
  <dc:creator>sébastien</dc:creator>
  <cp:lastModifiedBy>SYLVIE BROS - LIGUE OCCITANIE RUGBY</cp:lastModifiedBy>
  <cp:revision>78</cp:revision>
  <dcterms:created xsi:type="dcterms:W3CDTF">2018-08-28T11:49:57Z</dcterms:created>
  <dcterms:modified xsi:type="dcterms:W3CDTF">2021-10-11T17:40:30Z</dcterms:modified>
</cp:coreProperties>
</file>