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  <p:sldMasterId id="2147484092" r:id="rId2"/>
    <p:sldMasterId id="2147484096" r:id="rId3"/>
    <p:sldMasterId id="2147484100" r:id="rId4"/>
  </p:sldMasterIdLst>
  <p:notesMasterIdLst>
    <p:notesMasterId r:id="rId20"/>
  </p:notesMasterIdLst>
  <p:sldIdLst>
    <p:sldId id="403" r:id="rId5"/>
    <p:sldId id="414" r:id="rId6"/>
    <p:sldId id="451" r:id="rId7"/>
    <p:sldId id="454" r:id="rId8"/>
    <p:sldId id="406" r:id="rId9"/>
    <p:sldId id="443" r:id="rId10"/>
    <p:sldId id="455" r:id="rId11"/>
    <p:sldId id="444" r:id="rId12"/>
    <p:sldId id="445" r:id="rId13"/>
    <p:sldId id="447" r:id="rId14"/>
    <p:sldId id="446" r:id="rId15"/>
    <p:sldId id="448" r:id="rId16"/>
    <p:sldId id="452" r:id="rId17"/>
    <p:sldId id="450" r:id="rId18"/>
    <p:sldId id="436" r:id="rId19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3061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7" autoAdjust="0"/>
    <p:restoredTop sz="94638" autoAdjust="0"/>
  </p:normalViewPr>
  <p:slideViewPr>
    <p:cSldViewPr snapToGrid="0" snapToObjects="1" showGuides="1">
      <p:cViewPr varScale="1">
        <p:scale>
          <a:sx n="115" d="100"/>
          <a:sy n="115" d="100"/>
        </p:scale>
        <p:origin x="14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19" d="100"/>
          <a:sy n="119" d="100"/>
        </p:scale>
        <p:origin x="4432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FFD40-13C9-7B48-A0BE-E251E1E33FE5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E2375-F1B1-284C-A827-B0E603FDBDD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4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71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562AE-60FC-4501-9FAF-B86F133591DD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71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52475"/>
            <a:ext cx="6705600" cy="3773488"/>
          </a:xfrm>
          <a:ln/>
        </p:spPr>
      </p:sp>
      <p:grpSp>
        <p:nvGrpSpPr>
          <p:cNvPr id="54276" name="Group 3"/>
          <p:cNvGrpSpPr>
            <a:grpSpLocks/>
          </p:cNvGrpSpPr>
          <p:nvPr/>
        </p:nvGrpSpPr>
        <p:grpSpPr bwMode="auto">
          <a:xfrm>
            <a:off x="406400" y="4794250"/>
            <a:ext cx="5903913" cy="4903788"/>
            <a:chOff x="482" y="2472"/>
            <a:chExt cx="3711" cy="2807"/>
          </a:xfrm>
        </p:grpSpPr>
        <p:sp>
          <p:nvSpPr>
            <p:cNvPr id="54277" name="Oval 4"/>
            <p:cNvSpPr>
              <a:spLocks noChangeArrowheads="1"/>
            </p:cNvSpPr>
            <p:nvPr/>
          </p:nvSpPr>
          <p:spPr bwMode="auto">
            <a:xfrm>
              <a:off x="2953" y="4006"/>
              <a:ext cx="651" cy="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278" name="Oval 5"/>
            <p:cNvSpPr>
              <a:spLocks noChangeArrowheads="1"/>
            </p:cNvSpPr>
            <p:nvPr/>
          </p:nvSpPr>
          <p:spPr bwMode="auto">
            <a:xfrm>
              <a:off x="3011" y="2999"/>
              <a:ext cx="651" cy="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279" name="Oval 6"/>
            <p:cNvSpPr>
              <a:spLocks noChangeArrowheads="1"/>
            </p:cNvSpPr>
            <p:nvPr/>
          </p:nvSpPr>
          <p:spPr bwMode="auto">
            <a:xfrm>
              <a:off x="901" y="3973"/>
              <a:ext cx="651" cy="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280" name="Oval 7"/>
            <p:cNvSpPr>
              <a:spLocks noChangeArrowheads="1"/>
            </p:cNvSpPr>
            <p:nvPr/>
          </p:nvSpPr>
          <p:spPr bwMode="auto">
            <a:xfrm>
              <a:off x="871" y="2868"/>
              <a:ext cx="651" cy="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281" name="Oval 8"/>
            <p:cNvSpPr>
              <a:spLocks noChangeArrowheads="1"/>
            </p:cNvSpPr>
            <p:nvPr/>
          </p:nvSpPr>
          <p:spPr bwMode="auto">
            <a:xfrm>
              <a:off x="1926" y="4591"/>
              <a:ext cx="652" cy="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282" name="Text Box 9"/>
            <p:cNvSpPr txBox="1">
              <a:spLocks noChangeArrowheads="1"/>
            </p:cNvSpPr>
            <p:nvPr/>
          </p:nvSpPr>
          <p:spPr bwMode="auto">
            <a:xfrm>
              <a:off x="2014" y="2705"/>
              <a:ext cx="821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OBSERVER</a:t>
              </a:r>
            </a:p>
          </p:txBody>
        </p:sp>
        <p:sp>
          <p:nvSpPr>
            <p:cNvPr id="54283" name="Text Box 10"/>
            <p:cNvSpPr txBox="1">
              <a:spLocks noChangeArrowheads="1"/>
            </p:cNvSpPr>
            <p:nvPr/>
          </p:nvSpPr>
          <p:spPr bwMode="auto">
            <a:xfrm>
              <a:off x="3011" y="3259"/>
              <a:ext cx="103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INTERPRETER</a:t>
              </a:r>
            </a:p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ANALYSER</a:t>
              </a:r>
            </a:p>
          </p:txBody>
        </p:sp>
        <p:sp>
          <p:nvSpPr>
            <p:cNvPr id="54284" name="Text Box 11"/>
            <p:cNvSpPr txBox="1">
              <a:spLocks noChangeArrowheads="1"/>
            </p:cNvSpPr>
            <p:nvPr/>
          </p:nvSpPr>
          <p:spPr bwMode="auto">
            <a:xfrm>
              <a:off x="3011" y="4266"/>
              <a:ext cx="91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CONCEVOIR</a:t>
              </a:r>
            </a:p>
          </p:txBody>
        </p:sp>
        <p:sp>
          <p:nvSpPr>
            <p:cNvPr id="54285" name="Text Box 12"/>
            <p:cNvSpPr txBox="1">
              <a:spLocks noChangeArrowheads="1"/>
            </p:cNvSpPr>
            <p:nvPr/>
          </p:nvSpPr>
          <p:spPr bwMode="auto">
            <a:xfrm>
              <a:off x="1780" y="5014"/>
              <a:ext cx="13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METTRE  EN PLACE</a:t>
              </a:r>
            </a:p>
          </p:txBody>
        </p:sp>
        <p:sp>
          <p:nvSpPr>
            <p:cNvPr id="54286" name="Text Box 13"/>
            <p:cNvSpPr txBox="1">
              <a:spLocks noChangeArrowheads="1"/>
            </p:cNvSpPr>
            <p:nvPr/>
          </p:nvSpPr>
          <p:spPr bwMode="auto">
            <a:xfrm>
              <a:off x="959" y="4266"/>
              <a:ext cx="82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CONDUIRE</a:t>
              </a:r>
            </a:p>
          </p:txBody>
        </p:sp>
        <p:sp>
          <p:nvSpPr>
            <p:cNvPr id="54287" name="Text Box 14"/>
            <p:cNvSpPr txBox="1">
              <a:spLocks noChangeArrowheads="1"/>
            </p:cNvSpPr>
            <p:nvPr/>
          </p:nvSpPr>
          <p:spPr bwMode="auto">
            <a:xfrm>
              <a:off x="989" y="3096"/>
              <a:ext cx="737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EVALUER</a:t>
              </a:r>
            </a:p>
          </p:txBody>
        </p:sp>
        <p:sp>
          <p:nvSpPr>
            <p:cNvPr id="54288" name="Line 15"/>
            <p:cNvSpPr>
              <a:spLocks noChangeShapeType="1"/>
            </p:cNvSpPr>
            <p:nvPr/>
          </p:nvSpPr>
          <p:spPr bwMode="auto">
            <a:xfrm>
              <a:off x="2750" y="2925"/>
              <a:ext cx="320" cy="2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89" name="Line 16"/>
            <p:cNvSpPr>
              <a:spLocks noChangeShapeType="1"/>
            </p:cNvSpPr>
            <p:nvPr/>
          </p:nvSpPr>
          <p:spPr bwMode="auto">
            <a:xfrm flipV="1">
              <a:off x="1487" y="2771"/>
              <a:ext cx="498" cy="2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90" name="Line 17"/>
            <p:cNvSpPr>
              <a:spLocks noChangeShapeType="1"/>
            </p:cNvSpPr>
            <p:nvPr/>
          </p:nvSpPr>
          <p:spPr bwMode="auto">
            <a:xfrm flipH="1">
              <a:off x="3275" y="3616"/>
              <a:ext cx="58" cy="4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91" name="Line 18"/>
            <p:cNvSpPr>
              <a:spLocks noChangeShapeType="1"/>
            </p:cNvSpPr>
            <p:nvPr/>
          </p:nvSpPr>
          <p:spPr bwMode="auto">
            <a:xfrm flipV="1">
              <a:off x="1135" y="3486"/>
              <a:ext cx="58" cy="5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92" name="Line 19"/>
            <p:cNvSpPr>
              <a:spLocks noChangeShapeType="1"/>
            </p:cNvSpPr>
            <p:nvPr/>
          </p:nvSpPr>
          <p:spPr bwMode="auto">
            <a:xfrm flipH="1">
              <a:off x="2483" y="4559"/>
              <a:ext cx="587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93" name="Line 20"/>
            <p:cNvSpPr>
              <a:spLocks noChangeShapeType="1"/>
            </p:cNvSpPr>
            <p:nvPr/>
          </p:nvSpPr>
          <p:spPr bwMode="auto">
            <a:xfrm flipH="1" flipV="1">
              <a:off x="1369" y="4624"/>
              <a:ext cx="557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94" name="Text Box 21"/>
            <p:cNvSpPr txBox="1">
              <a:spLocks noChangeArrowheads="1"/>
            </p:cNvSpPr>
            <p:nvPr/>
          </p:nvSpPr>
          <p:spPr bwMode="auto">
            <a:xfrm>
              <a:off x="842" y="4758"/>
              <a:ext cx="1150" cy="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PARTAGE DU PROJET</a:t>
              </a:r>
            </a:p>
          </p:txBody>
        </p:sp>
        <p:sp>
          <p:nvSpPr>
            <p:cNvPr id="54295" name="Text Box 22"/>
            <p:cNvSpPr txBox="1">
              <a:spLocks noChangeArrowheads="1"/>
            </p:cNvSpPr>
            <p:nvPr/>
          </p:nvSpPr>
          <p:spPr bwMode="auto">
            <a:xfrm>
              <a:off x="842" y="3728"/>
              <a:ext cx="800" cy="1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L’ANIMATION</a:t>
              </a:r>
            </a:p>
          </p:txBody>
        </p:sp>
        <p:sp>
          <p:nvSpPr>
            <p:cNvPr id="54296" name="Text Box 23"/>
            <p:cNvSpPr txBox="1">
              <a:spLocks noChangeArrowheads="1"/>
            </p:cNvSpPr>
            <p:nvPr/>
          </p:nvSpPr>
          <p:spPr bwMode="auto">
            <a:xfrm>
              <a:off x="482" y="2789"/>
              <a:ext cx="971" cy="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LA REGULATION</a:t>
              </a:r>
            </a:p>
          </p:txBody>
        </p:sp>
        <p:sp>
          <p:nvSpPr>
            <p:cNvPr id="54297" name="Text Box 24"/>
            <p:cNvSpPr txBox="1">
              <a:spLocks noChangeArrowheads="1"/>
            </p:cNvSpPr>
            <p:nvPr/>
          </p:nvSpPr>
          <p:spPr bwMode="auto">
            <a:xfrm>
              <a:off x="1842" y="2971"/>
              <a:ext cx="956" cy="3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LE JEU PRODUIT </a:t>
              </a:r>
            </a:p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          PAR</a:t>
              </a:r>
            </a:p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LES JOUEURS</a:t>
              </a:r>
            </a:p>
          </p:txBody>
        </p:sp>
        <p:sp>
          <p:nvSpPr>
            <p:cNvPr id="54298" name="Text Box 25"/>
            <p:cNvSpPr txBox="1">
              <a:spLocks noChangeArrowheads="1"/>
            </p:cNvSpPr>
            <p:nvPr/>
          </p:nvSpPr>
          <p:spPr bwMode="auto">
            <a:xfrm>
              <a:off x="2750" y="4694"/>
              <a:ext cx="821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LES ASPECTS MATERIELS</a:t>
              </a:r>
            </a:p>
          </p:txBody>
        </p:sp>
        <p:sp>
          <p:nvSpPr>
            <p:cNvPr id="54299" name="Text Box 26"/>
            <p:cNvSpPr txBox="1">
              <a:spLocks noChangeArrowheads="1"/>
            </p:cNvSpPr>
            <p:nvPr/>
          </p:nvSpPr>
          <p:spPr bwMode="auto">
            <a:xfrm>
              <a:off x="2976" y="2789"/>
              <a:ext cx="1217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LES CONNAISSANCES (Jeu, joueurs, démarche)</a:t>
              </a:r>
              <a:endParaRPr kumimoji="0" lang="fr-FR" alt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4300" name="Text Box 27"/>
            <p:cNvSpPr txBox="1">
              <a:spLocks noChangeArrowheads="1"/>
            </p:cNvSpPr>
            <p:nvPr/>
          </p:nvSpPr>
          <p:spPr bwMode="auto">
            <a:xfrm>
              <a:off x="3011" y="3778"/>
              <a:ext cx="894" cy="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LES OBJECTIFS</a:t>
              </a:r>
            </a:p>
          </p:txBody>
        </p:sp>
        <p:sp>
          <p:nvSpPr>
            <p:cNvPr id="54301" name="Oval 28"/>
            <p:cNvSpPr>
              <a:spLocks noChangeArrowheads="1"/>
            </p:cNvSpPr>
            <p:nvPr/>
          </p:nvSpPr>
          <p:spPr bwMode="auto">
            <a:xfrm>
              <a:off x="2024" y="2472"/>
              <a:ext cx="726" cy="6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6998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71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562AE-60FC-4501-9FAF-B86F133591DD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71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52475"/>
            <a:ext cx="6705600" cy="3773488"/>
          </a:xfrm>
          <a:ln/>
        </p:spPr>
      </p:sp>
      <p:grpSp>
        <p:nvGrpSpPr>
          <p:cNvPr id="54276" name="Group 3"/>
          <p:cNvGrpSpPr>
            <a:grpSpLocks/>
          </p:cNvGrpSpPr>
          <p:nvPr/>
        </p:nvGrpSpPr>
        <p:grpSpPr bwMode="auto">
          <a:xfrm>
            <a:off x="406400" y="4794250"/>
            <a:ext cx="5903913" cy="4903788"/>
            <a:chOff x="482" y="2472"/>
            <a:chExt cx="3711" cy="2807"/>
          </a:xfrm>
        </p:grpSpPr>
        <p:sp>
          <p:nvSpPr>
            <p:cNvPr id="54277" name="Oval 4"/>
            <p:cNvSpPr>
              <a:spLocks noChangeArrowheads="1"/>
            </p:cNvSpPr>
            <p:nvPr/>
          </p:nvSpPr>
          <p:spPr bwMode="auto">
            <a:xfrm>
              <a:off x="2953" y="4006"/>
              <a:ext cx="651" cy="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278" name="Oval 5"/>
            <p:cNvSpPr>
              <a:spLocks noChangeArrowheads="1"/>
            </p:cNvSpPr>
            <p:nvPr/>
          </p:nvSpPr>
          <p:spPr bwMode="auto">
            <a:xfrm>
              <a:off x="3011" y="2999"/>
              <a:ext cx="651" cy="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279" name="Oval 6"/>
            <p:cNvSpPr>
              <a:spLocks noChangeArrowheads="1"/>
            </p:cNvSpPr>
            <p:nvPr/>
          </p:nvSpPr>
          <p:spPr bwMode="auto">
            <a:xfrm>
              <a:off x="901" y="3973"/>
              <a:ext cx="651" cy="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280" name="Oval 7"/>
            <p:cNvSpPr>
              <a:spLocks noChangeArrowheads="1"/>
            </p:cNvSpPr>
            <p:nvPr/>
          </p:nvSpPr>
          <p:spPr bwMode="auto">
            <a:xfrm>
              <a:off x="871" y="2868"/>
              <a:ext cx="651" cy="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281" name="Oval 8"/>
            <p:cNvSpPr>
              <a:spLocks noChangeArrowheads="1"/>
            </p:cNvSpPr>
            <p:nvPr/>
          </p:nvSpPr>
          <p:spPr bwMode="auto">
            <a:xfrm>
              <a:off x="1926" y="4591"/>
              <a:ext cx="652" cy="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282" name="Text Box 9"/>
            <p:cNvSpPr txBox="1">
              <a:spLocks noChangeArrowheads="1"/>
            </p:cNvSpPr>
            <p:nvPr/>
          </p:nvSpPr>
          <p:spPr bwMode="auto">
            <a:xfrm>
              <a:off x="2014" y="2705"/>
              <a:ext cx="821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OBSERVER</a:t>
              </a:r>
            </a:p>
          </p:txBody>
        </p:sp>
        <p:sp>
          <p:nvSpPr>
            <p:cNvPr id="54283" name="Text Box 10"/>
            <p:cNvSpPr txBox="1">
              <a:spLocks noChangeArrowheads="1"/>
            </p:cNvSpPr>
            <p:nvPr/>
          </p:nvSpPr>
          <p:spPr bwMode="auto">
            <a:xfrm>
              <a:off x="3011" y="3259"/>
              <a:ext cx="103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INTERPRETER</a:t>
              </a:r>
            </a:p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ANALYSER</a:t>
              </a:r>
            </a:p>
          </p:txBody>
        </p:sp>
        <p:sp>
          <p:nvSpPr>
            <p:cNvPr id="54284" name="Text Box 11"/>
            <p:cNvSpPr txBox="1">
              <a:spLocks noChangeArrowheads="1"/>
            </p:cNvSpPr>
            <p:nvPr/>
          </p:nvSpPr>
          <p:spPr bwMode="auto">
            <a:xfrm>
              <a:off x="3011" y="4266"/>
              <a:ext cx="91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CONCEVOIR</a:t>
              </a:r>
            </a:p>
          </p:txBody>
        </p:sp>
        <p:sp>
          <p:nvSpPr>
            <p:cNvPr id="54285" name="Text Box 12"/>
            <p:cNvSpPr txBox="1">
              <a:spLocks noChangeArrowheads="1"/>
            </p:cNvSpPr>
            <p:nvPr/>
          </p:nvSpPr>
          <p:spPr bwMode="auto">
            <a:xfrm>
              <a:off x="1780" y="5014"/>
              <a:ext cx="13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METTRE  EN PLACE</a:t>
              </a:r>
            </a:p>
          </p:txBody>
        </p:sp>
        <p:sp>
          <p:nvSpPr>
            <p:cNvPr id="54286" name="Text Box 13"/>
            <p:cNvSpPr txBox="1">
              <a:spLocks noChangeArrowheads="1"/>
            </p:cNvSpPr>
            <p:nvPr/>
          </p:nvSpPr>
          <p:spPr bwMode="auto">
            <a:xfrm>
              <a:off x="959" y="4266"/>
              <a:ext cx="82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CONDUIRE</a:t>
              </a:r>
            </a:p>
          </p:txBody>
        </p:sp>
        <p:sp>
          <p:nvSpPr>
            <p:cNvPr id="54287" name="Text Box 14"/>
            <p:cNvSpPr txBox="1">
              <a:spLocks noChangeArrowheads="1"/>
            </p:cNvSpPr>
            <p:nvPr/>
          </p:nvSpPr>
          <p:spPr bwMode="auto">
            <a:xfrm>
              <a:off x="989" y="3096"/>
              <a:ext cx="737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EVALUER</a:t>
              </a:r>
            </a:p>
          </p:txBody>
        </p:sp>
        <p:sp>
          <p:nvSpPr>
            <p:cNvPr id="54288" name="Line 15"/>
            <p:cNvSpPr>
              <a:spLocks noChangeShapeType="1"/>
            </p:cNvSpPr>
            <p:nvPr/>
          </p:nvSpPr>
          <p:spPr bwMode="auto">
            <a:xfrm>
              <a:off x="2750" y="2925"/>
              <a:ext cx="320" cy="2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89" name="Line 16"/>
            <p:cNvSpPr>
              <a:spLocks noChangeShapeType="1"/>
            </p:cNvSpPr>
            <p:nvPr/>
          </p:nvSpPr>
          <p:spPr bwMode="auto">
            <a:xfrm flipV="1">
              <a:off x="1487" y="2771"/>
              <a:ext cx="498" cy="2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90" name="Line 17"/>
            <p:cNvSpPr>
              <a:spLocks noChangeShapeType="1"/>
            </p:cNvSpPr>
            <p:nvPr/>
          </p:nvSpPr>
          <p:spPr bwMode="auto">
            <a:xfrm flipH="1">
              <a:off x="3275" y="3616"/>
              <a:ext cx="58" cy="4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91" name="Line 18"/>
            <p:cNvSpPr>
              <a:spLocks noChangeShapeType="1"/>
            </p:cNvSpPr>
            <p:nvPr/>
          </p:nvSpPr>
          <p:spPr bwMode="auto">
            <a:xfrm flipV="1">
              <a:off x="1135" y="3486"/>
              <a:ext cx="58" cy="5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92" name="Line 19"/>
            <p:cNvSpPr>
              <a:spLocks noChangeShapeType="1"/>
            </p:cNvSpPr>
            <p:nvPr/>
          </p:nvSpPr>
          <p:spPr bwMode="auto">
            <a:xfrm flipH="1">
              <a:off x="2483" y="4559"/>
              <a:ext cx="587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93" name="Line 20"/>
            <p:cNvSpPr>
              <a:spLocks noChangeShapeType="1"/>
            </p:cNvSpPr>
            <p:nvPr/>
          </p:nvSpPr>
          <p:spPr bwMode="auto">
            <a:xfrm flipH="1" flipV="1">
              <a:off x="1369" y="4624"/>
              <a:ext cx="557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94" name="Text Box 21"/>
            <p:cNvSpPr txBox="1">
              <a:spLocks noChangeArrowheads="1"/>
            </p:cNvSpPr>
            <p:nvPr/>
          </p:nvSpPr>
          <p:spPr bwMode="auto">
            <a:xfrm>
              <a:off x="842" y="4758"/>
              <a:ext cx="1150" cy="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PARTAGE DU PROJET</a:t>
              </a:r>
            </a:p>
          </p:txBody>
        </p:sp>
        <p:sp>
          <p:nvSpPr>
            <p:cNvPr id="54295" name="Text Box 22"/>
            <p:cNvSpPr txBox="1">
              <a:spLocks noChangeArrowheads="1"/>
            </p:cNvSpPr>
            <p:nvPr/>
          </p:nvSpPr>
          <p:spPr bwMode="auto">
            <a:xfrm>
              <a:off x="842" y="3728"/>
              <a:ext cx="800" cy="1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L’ANIMATION</a:t>
              </a:r>
            </a:p>
          </p:txBody>
        </p:sp>
        <p:sp>
          <p:nvSpPr>
            <p:cNvPr id="54296" name="Text Box 23"/>
            <p:cNvSpPr txBox="1">
              <a:spLocks noChangeArrowheads="1"/>
            </p:cNvSpPr>
            <p:nvPr/>
          </p:nvSpPr>
          <p:spPr bwMode="auto">
            <a:xfrm>
              <a:off x="482" y="2789"/>
              <a:ext cx="971" cy="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LA REGULATION</a:t>
              </a:r>
            </a:p>
          </p:txBody>
        </p:sp>
        <p:sp>
          <p:nvSpPr>
            <p:cNvPr id="54297" name="Text Box 24"/>
            <p:cNvSpPr txBox="1">
              <a:spLocks noChangeArrowheads="1"/>
            </p:cNvSpPr>
            <p:nvPr/>
          </p:nvSpPr>
          <p:spPr bwMode="auto">
            <a:xfrm>
              <a:off x="1842" y="2971"/>
              <a:ext cx="956" cy="3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LE JEU PRODUIT </a:t>
              </a:r>
            </a:p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          PAR</a:t>
              </a:r>
            </a:p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LES JOUEURS</a:t>
              </a:r>
            </a:p>
          </p:txBody>
        </p:sp>
        <p:sp>
          <p:nvSpPr>
            <p:cNvPr id="54298" name="Text Box 25"/>
            <p:cNvSpPr txBox="1">
              <a:spLocks noChangeArrowheads="1"/>
            </p:cNvSpPr>
            <p:nvPr/>
          </p:nvSpPr>
          <p:spPr bwMode="auto">
            <a:xfrm>
              <a:off x="2750" y="4694"/>
              <a:ext cx="821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LES ASPECTS MATERIELS</a:t>
              </a:r>
            </a:p>
          </p:txBody>
        </p:sp>
        <p:sp>
          <p:nvSpPr>
            <p:cNvPr id="54299" name="Text Box 26"/>
            <p:cNvSpPr txBox="1">
              <a:spLocks noChangeArrowheads="1"/>
            </p:cNvSpPr>
            <p:nvPr/>
          </p:nvSpPr>
          <p:spPr bwMode="auto">
            <a:xfrm>
              <a:off x="2976" y="2789"/>
              <a:ext cx="1217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LES CONNAISSANCES (Jeu, joueurs, démarche)</a:t>
              </a:r>
              <a:endParaRPr kumimoji="0" lang="fr-FR" alt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4300" name="Text Box 27"/>
            <p:cNvSpPr txBox="1">
              <a:spLocks noChangeArrowheads="1"/>
            </p:cNvSpPr>
            <p:nvPr/>
          </p:nvSpPr>
          <p:spPr bwMode="auto">
            <a:xfrm>
              <a:off x="3011" y="3778"/>
              <a:ext cx="894" cy="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LES OBJECTIFS</a:t>
              </a:r>
            </a:p>
          </p:txBody>
        </p:sp>
        <p:sp>
          <p:nvSpPr>
            <p:cNvPr id="54301" name="Oval 28"/>
            <p:cNvSpPr>
              <a:spLocks noChangeArrowheads="1"/>
            </p:cNvSpPr>
            <p:nvPr/>
          </p:nvSpPr>
          <p:spPr bwMode="auto">
            <a:xfrm>
              <a:off x="2024" y="2472"/>
              <a:ext cx="726" cy="6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2842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71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562AE-60FC-4501-9FAF-B86F133591DD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71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52475"/>
            <a:ext cx="6705600" cy="3773488"/>
          </a:xfrm>
          <a:ln/>
        </p:spPr>
      </p:sp>
      <p:grpSp>
        <p:nvGrpSpPr>
          <p:cNvPr id="54276" name="Group 3"/>
          <p:cNvGrpSpPr>
            <a:grpSpLocks/>
          </p:cNvGrpSpPr>
          <p:nvPr/>
        </p:nvGrpSpPr>
        <p:grpSpPr bwMode="auto">
          <a:xfrm>
            <a:off x="406400" y="4794250"/>
            <a:ext cx="5903913" cy="4903788"/>
            <a:chOff x="482" y="2472"/>
            <a:chExt cx="3711" cy="2807"/>
          </a:xfrm>
        </p:grpSpPr>
        <p:sp>
          <p:nvSpPr>
            <p:cNvPr id="54277" name="Oval 4"/>
            <p:cNvSpPr>
              <a:spLocks noChangeArrowheads="1"/>
            </p:cNvSpPr>
            <p:nvPr/>
          </p:nvSpPr>
          <p:spPr bwMode="auto">
            <a:xfrm>
              <a:off x="2953" y="4006"/>
              <a:ext cx="651" cy="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278" name="Oval 5"/>
            <p:cNvSpPr>
              <a:spLocks noChangeArrowheads="1"/>
            </p:cNvSpPr>
            <p:nvPr/>
          </p:nvSpPr>
          <p:spPr bwMode="auto">
            <a:xfrm>
              <a:off x="3011" y="2999"/>
              <a:ext cx="651" cy="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279" name="Oval 6"/>
            <p:cNvSpPr>
              <a:spLocks noChangeArrowheads="1"/>
            </p:cNvSpPr>
            <p:nvPr/>
          </p:nvSpPr>
          <p:spPr bwMode="auto">
            <a:xfrm>
              <a:off x="901" y="3973"/>
              <a:ext cx="651" cy="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280" name="Oval 7"/>
            <p:cNvSpPr>
              <a:spLocks noChangeArrowheads="1"/>
            </p:cNvSpPr>
            <p:nvPr/>
          </p:nvSpPr>
          <p:spPr bwMode="auto">
            <a:xfrm>
              <a:off x="871" y="2868"/>
              <a:ext cx="651" cy="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281" name="Oval 8"/>
            <p:cNvSpPr>
              <a:spLocks noChangeArrowheads="1"/>
            </p:cNvSpPr>
            <p:nvPr/>
          </p:nvSpPr>
          <p:spPr bwMode="auto">
            <a:xfrm>
              <a:off x="1926" y="4591"/>
              <a:ext cx="652" cy="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282" name="Text Box 9"/>
            <p:cNvSpPr txBox="1">
              <a:spLocks noChangeArrowheads="1"/>
            </p:cNvSpPr>
            <p:nvPr/>
          </p:nvSpPr>
          <p:spPr bwMode="auto">
            <a:xfrm>
              <a:off x="2014" y="2705"/>
              <a:ext cx="821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OBSERVER</a:t>
              </a:r>
            </a:p>
          </p:txBody>
        </p:sp>
        <p:sp>
          <p:nvSpPr>
            <p:cNvPr id="54283" name="Text Box 10"/>
            <p:cNvSpPr txBox="1">
              <a:spLocks noChangeArrowheads="1"/>
            </p:cNvSpPr>
            <p:nvPr/>
          </p:nvSpPr>
          <p:spPr bwMode="auto">
            <a:xfrm>
              <a:off x="3011" y="3259"/>
              <a:ext cx="103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INTERPRETER</a:t>
              </a:r>
            </a:p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ANALYSER</a:t>
              </a:r>
            </a:p>
          </p:txBody>
        </p:sp>
        <p:sp>
          <p:nvSpPr>
            <p:cNvPr id="54284" name="Text Box 11"/>
            <p:cNvSpPr txBox="1">
              <a:spLocks noChangeArrowheads="1"/>
            </p:cNvSpPr>
            <p:nvPr/>
          </p:nvSpPr>
          <p:spPr bwMode="auto">
            <a:xfrm>
              <a:off x="3011" y="4266"/>
              <a:ext cx="91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CONCEVOIR</a:t>
              </a:r>
            </a:p>
          </p:txBody>
        </p:sp>
        <p:sp>
          <p:nvSpPr>
            <p:cNvPr id="54285" name="Text Box 12"/>
            <p:cNvSpPr txBox="1">
              <a:spLocks noChangeArrowheads="1"/>
            </p:cNvSpPr>
            <p:nvPr/>
          </p:nvSpPr>
          <p:spPr bwMode="auto">
            <a:xfrm>
              <a:off x="1780" y="5014"/>
              <a:ext cx="13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METTRE  EN PLACE</a:t>
              </a:r>
            </a:p>
          </p:txBody>
        </p:sp>
        <p:sp>
          <p:nvSpPr>
            <p:cNvPr id="54286" name="Text Box 13"/>
            <p:cNvSpPr txBox="1">
              <a:spLocks noChangeArrowheads="1"/>
            </p:cNvSpPr>
            <p:nvPr/>
          </p:nvSpPr>
          <p:spPr bwMode="auto">
            <a:xfrm>
              <a:off x="959" y="4266"/>
              <a:ext cx="82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CONDUIRE</a:t>
              </a:r>
            </a:p>
          </p:txBody>
        </p:sp>
        <p:sp>
          <p:nvSpPr>
            <p:cNvPr id="54287" name="Text Box 14"/>
            <p:cNvSpPr txBox="1">
              <a:spLocks noChangeArrowheads="1"/>
            </p:cNvSpPr>
            <p:nvPr/>
          </p:nvSpPr>
          <p:spPr bwMode="auto">
            <a:xfrm>
              <a:off x="989" y="3096"/>
              <a:ext cx="737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EVALUER</a:t>
              </a:r>
            </a:p>
          </p:txBody>
        </p:sp>
        <p:sp>
          <p:nvSpPr>
            <p:cNvPr id="54288" name="Line 15"/>
            <p:cNvSpPr>
              <a:spLocks noChangeShapeType="1"/>
            </p:cNvSpPr>
            <p:nvPr/>
          </p:nvSpPr>
          <p:spPr bwMode="auto">
            <a:xfrm>
              <a:off x="2750" y="2925"/>
              <a:ext cx="320" cy="2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89" name="Line 16"/>
            <p:cNvSpPr>
              <a:spLocks noChangeShapeType="1"/>
            </p:cNvSpPr>
            <p:nvPr/>
          </p:nvSpPr>
          <p:spPr bwMode="auto">
            <a:xfrm flipV="1">
              <a:off x="1487" y="2771"/>
              <a:ext cx="498" cy="2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90" name="Line 17"/>
            <p:cNvSpPr>
              <a:spLocks noChangeShapeType="1"/>
            </p:cNvSpPr>
            <p:nvPr/>
          </p:nvSpPr>
          <p:spPr bwMode="auto">
            <a:xfrm flipH="1">
              <a:off x="3275" y="3616"/>
              <a:ext cx="58" cy="4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91" name="Line 18"/>
            <p:cNvSpPr>
              <a:spLocks noChangeShapeType="1"/>
            </p:cNvSpPr>
            <p:nvPr/>
          </p:nvSpPr>
          <p:spPr bwMode="auto">
            <a:xfrm flipV="1">
              <a:off x="1135" y="3486"/>
              <a:ext cx="58" cy="5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92" name="Line 19"/>
            <p:cNvSpPr>
              <a:spLocks noChangeShapeType="1"/>
            </p:cNvSpPr>
            <p:nvPr/>
          </p:nvSpPr>
          <p:spPr bwMode="auto">
            <a:xfrm flipH="1">
              <a:off x="2483" y="4559"/>
              <a:ext cx="587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93" name="Line 20"/>
            <p:cNvSpPr>
              <a:spLocks noChangeShapeType="1"/>
            </p:cNvSpPr>
            <p:nvPr/>
          </p:nvSpPr>
          <p:spPr bwMode="auto">
            <a:xfrm flipH="1" flipV="1">
              <a:off x="1369" y="4624"/>
              <a:ext cx="557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94" name="Text Box 21"/>
            <p:cNvSpPr txBox="1">
              <a:spLocks noChangeArrowheads="1"/>
            </p:cNvSpPr>
            <p:nvPr/>
          </p:nvSpPr>
          <p:spPr bwMode="auto">
            <a:xfrm>
              <a:off x="842" y="4758"/>
              <a:ext cx="1150" cy="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PARTAGE DU PROJET</a:t>
              </a:r>
            </a:p>
          </p:txBody>
        </p:sp>
        <p:sp>
          <p:nvSpPr>
            <p:cNvPr id="54295" name="Text Box 22"/>
            <p:cNvSpPr txBox="1">
              <a:spLocks noChangeArrowheads="1"/>
            </p:cNvSpPr>
            <p:nvPr/>
          </p:nvSpPr>
          <p:spPr bwMode="auto">
            <a:xfrm>
              <a:off x="842" y="3728"/>
              <a:ext cx="800" cy="1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L’ANIMATION</a:t>
              </a:r>
            </a:p>
          </p:txBody>
        </p:sp>
        <p:sp>
          <p:nvSpPr>
            <p:cNvPr id="54296" name="Text Box 23"/>
            <p:cNvSpPr txBox="1">
              <a:spLocks noChangeArrowheads="1"/>
            </p:cNvSpPr>
            <p:nvPr/>
          </p:nvSpPr>
          <p:spPr bwMode="auto">
            <a:xfrm>
              <a:off x="482" y="2789"/>
              <a:ext cx="971" cy="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LA REGULATION</a:t>
              </a:r>
            </a:p>
          </p:txBody>
        </p:sp>
        <p:sp>
          <p:nvSpPr>
            <p:cNvPr id="54297" name="Text Box 24"/>
            <p:cNvSpPr txBox="1">
              <a:spLocks noChangeArrowheads="1"/>
            </p:cNvSpPr>
            <p:nvPr/>
          </p:nvSpPr>
          <p:spPr bwMode="auto">
            <a:xfrm>
              <a:off x="1842" y="2971"/>
              <a:ext cx="956" cy="3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LE JEU PRODUIT </a:t>
              </a:r>
            </a:p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          PAR</a:t>
              </a:r>
            </a:p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LES JOUEURS</a:t>
              </a:r>
            </a:p>
          </p:txBody>
        </p:sp>
        <p:sp>
          <p:nvSpPr>
            <p:cNvPr id="54298" name="Text Box 25"/>
            <p:cNvSpPr txBox="1">
              <a:spLocks noChangeArrowheads="1"/>
            </p:cNvSpPr>
            <p:nvPr/>
          </p:nvSpPr>
          <p:spPr bwMode="auto">
            <a:xfrm>
              <a:off x="2750" y="4694"/>
              <a:ext cx="821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LES ASPECTS MATERIELS</a:t>
              </a:r>
            </a:p>
          </p:txBody>
        </p:sp>
        <p:sp>
          <p:nvSpPr>
            <p:cNvPr id="54299" name="Text Box 26"/>
            <p:cNvSpPr txBox="1">
              <a:spLocks noChangeArrowheads="1"/>
            </p:cNvSpPr>
            <p:nvPr/>
          </p:nvSpPr>
          <p:spPr bwMode="auto">
            <a:xfrm>
              <a:off x="2976" y="2789"/>
              <a:ext cx="1217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LES CONNAISSANCES (Jeu, joueurs, démarche)</a:t>
              </a:r>
              <a:endParaRPr kumimoji="0" lang="fr-FR" alt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4300" name="Text Box 27"/>
            <p:cNvSpPr txBox="1">
              <a:spLocks noChangeArrowheads="1"/>
            </p:cNvSpPr>
            <p:nvPr/>
          </p:nvSpPr>
          <p:spPr bwMode="auto">
            <a:xfrm>
              <a:off x="3011" y="3778"/>
              <a:ext cx="894" cy="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LES OBJECTIFS</a:t>
              </a:r>
            </a:p>
          </p:txBody>
        </p:sp>
        <p:sp>
          <p:nvSpPr>
            <p:cNvPr id="54301" name="Oval 28"/>
            <p:cNvSpPr>
              <a:spLocks noChangeArrowheads="1"/>
            </p:cNvSpPr>
            <p:nvPr/>
          </p:nvSpPr>
          <p:spPr bwMode="auto">
            <a:xfrm>
              <a:off x="2024" y="2472"/>
              <a:ext cx="726" cy="6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658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71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562AE-60FC-4501-9FAF-B86F133591DD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71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52475"/>
            <a:ext cx="6705600" cy="3773488"/>
          </a:xfrm>
          <a:ln/>
        </p:spPr>
      </p:sp>
      <p:grpSp>
        <p:nvGrpSpPr>
          <p:cNvPr id="54276" name="Group 3"/>
          <p:cNvGrpSpPr>
            <a:grpSpLocks/>
          </p:cNvGrpSpPr>
          <p:nvPr/>
        </p:nvGrpSpPr>
        <p:grpSpPr bwMode="auto">
          <a:xfrm>
            <a:off x="406400" y="4794250"/>
            <a:ext cx="5903913" cy="4903788"/>
            <a:chOff x="482" y="2472"/>
            <a:chExt cx="3711" cy="2807"/>
          </a:xfrm>
        </p:grpSpPr>
        <p:sp>
          <p:nvSpPr>
            <p:cNvPr id="54277" name="Oval 4"/>
            <p:cNvSpPr>
              <a:spLocks noChangeArrowheads="1"/>
            </p:cNvSpPr>
            <p:nvPr/>
          </p:nvSpPr>
          <p:spPr bwMode="auto">
            <a:xfrm>
              <a:off x="2953" y="4006"/>
              <a:ext cx="651" cy="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278" name="Oval 5"/>
            <p:cNvSpPr>
              <a:spLocks noChangeArrowheads="1"/>
            </p:cNvSpPr>
            <p:nvPr/>
          </p:nvSpPr>
          <p:spPr bwMode="auto">
            <a:xfrm>
              <a:off x="3011" y="2999"/>
              <a:ext cx="651" cy="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279" name="Oval 6"/>
            <p:cNvSpPr>
              <a:spLocks noChangeArrowheads="1"/>
            </p:cNvSpPr>
            <p:nvPr/>
          </p:nvSpPr>
          <p:spPr bwMode="auto">
            <a:xfrm>
              <a:off x="901" y="3973"/>
              <a:ext cx="651" cy="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280" name="Oval 7"/>
            <p:cNvSpPr>
              <a:spLocks noChangeArrowheads="1"/>
            </p:cNvSpPr>
            <p:nvPr/>
          </p:nvSpPr>
          <p:spPr bwMode="auto">
            <a:xfrm>
              <a:off x="871" y="2868"/>
              <a:ext cx="651" cy="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281" name="Oval 8"/>
            <p:cNvSpPr>
              <a:spLocks noChangeArrowheads="1"/>
            </p:cNvSpPr>
            <p:nvPr/>
          </p:nvSpPr>
          <p:spPr bwMode="auto">
            <a:xfrm>
              <a:off x="1926" y="4591"/>
              <a:ext cx="652" cy="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282" name="Text Box 9"/>
            <p:cNvSpPr txBox="1">
              <a:spLocks noChangeArrowheads="1"/>
            </p:cNvSpPr>
            <p:nvPr/>
          </p:nvSpPr>
          <p:spPr bwMode="auto">
            <a:xfrm>
              <a:off x="2014" y="2705"/>
              <a:ext cx="821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OBSERVER</a:t>
              </a:r>
            </a:p>
          </p:txBody>
        </p:sp>
        <p:sp>
          <p:nvSpPr>
            <p:cNvPr id="54283" name="Text Box 10"/>
            <p:cNvSpPr txBox="1">
              <a:spLocks noChangeArrowheads="1"/>
            </p:cNvSpPr>
            <p:nvPr/>
          </p:nvSpPr>
          <p:spPr bwMode="auto">
            <a:xfrm>
              <a:off x="3011" y="3259"/>
              <a:ext cx="103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INTERPRETER</a:t>
              </a:r>
            </a:p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ANALYSER</a:t>
              </a:r>
            </a:p>
          </p:txBody>
        </p:sp>
        <p:sp>
          <p:nvSpPr>
            <p:cNvPr id="54284" name="Text Box 11"/>
            <p:cNvSpPr txBox="1">
              <a:spLocks noChangeArrowheads="1"/>
            </p:cNvSpPr>
            <p:nvPr/>
          </p:nvSpPr>
          <p:spPr bwMode="auto">
            <a:xfrm>
              <a:off x="3011" y="4266"/>
              <a:ext cx="91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CONCEVOIR</a:t>
              </a:r>
            </a:p>
          </p:txBody>
        </p:sp>
        <p:sp>
          <p:nvSpPr>
            <p:cNvPr id="54285" name="Text Box 12"/>
            <p:cNvSpPr txBox="1">
              <a:spLocks noChangeArrowheads="1"/>
            </p:cNvSpPr>
            <p:nvPr/>
          </p:nvSpPr>
          <p:spPr bwMode="auto">
            <a:xfrm>
              <a:off x="1780" y="5014"/>
              <a:ext cx="13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METTRE  EN PLACE</a:t>
              </a:r>
            </a:p>
          </p:txBody>
        </p:sp>
        <p:sp>
          <p:nvSpPr>
            <p:cNvPr id="54286" name="Text Box 13"/>
            <p:cNvSpPr txBox="1">
              <a:spLocks noChangeArrowheads="1"/>
            </p:cNvSpPr>
            <p:nvPr/>
          </p:nvSpPr>
          <p:spPr bwMode="auto">
            <a:xfrm>
              <a:off x="959" y="4266"/>
              <a:ext cx="82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CONDUIRE</a:t>
              </a:r>
            </a:p>
          </p:txBody>
        </p:sp>
        <p:sp>
          <p:nvSpPr>
            <p:cNvPr id="54287" name="Text Box 14"/>
            <p:cNvSpPr txBox="1">
              <a:spLocks noChangeArrowheads="1"/>
            </p:cNvSpPr>
            <p:nvPr/>
          </p:nvSpPr>
          <p:spPr bwMode="auto">
            <a:xfrm>
              <a:off x="989" y="3096"/>
              <a:ext cx="737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EVALUER</a:t>
              </a:r>
            </a:p>
          </p:txBody>
        </p:sp>
        <p:sp>
          <p:nvSpPr>
            <p:cNvPr id="54288" name="Line 15"/>
            <p:cNvSpPr>
              <a:spLocks noChangeShapeType="1"/>
            </p:cNvSpPr>
            <p:nvPr/>
          </p:nvSpPr>
          <p:spPr bwMode="auto">
            <a:xfrm>
              <a:off x="2750" y="2925"/>
              <a:ext cx="320" cy="2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89" name="Line 16"/>
            <p:cNvSpPr>
              <a:spLocks noChangeShapeType="1"/>
            </p:cNvSpPr>
            <p:nvPr/>
          </p:nvSpPr>
          <p:spPr bwMode="auto">
            <a:xfrm flipV="1">
              <a:off x="1487" y="2771"/>
              <a:ext cx="498" cy="2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90" name="Line 17"/>
            <p:cNvSpPr>
              <a:spLocks noChangeShapeType="1"/>
            </p:cNvSpPr>
            <p:nvPr/>
          </p:nvSpPr>
          <p:spPr bwMode="auto">
            <a:xfrm flipH="1">
              <a:off x="3275" y="3616"/>
              <a:ext cx="58" cy="4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91" name="Line 18"/>
            <p:cNvSpPr>
              <a:spLocks noChangeShapeType="1"/>
            </p:cNvSpPr>
            <p:nvPr/>
          </p:nvSpPr>
          <p:spPr bwMode="auto">
            <a:xfrm flipV="1">
              <a:off x="1135" y="3486"/>
              <a:ext cx="58" cy="5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92" name="Line 19"/>
            <p:cNvSpPr>
              <a:spLocks noChangeShapeType="1"/>
            </p:cNvSpPr>
            <p:nvPr/>
          </p:nvSpPr>
          <p:spPr bwMode="auto">
            <a:xfrm flipH="1">
              <a:off x="2483" y="4559"/>
              <a:ext cx="587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93" name="Line 20"/>
            <p:cNvSpPr>
              <a:spLocks noChangeShapeType="1"/>
            </p:cNvSpPr>
            <p:nvPr/>
          </p:nvSpPr>
          <p:spPr bwMode="auto">
            <a:xfrm flipH="1" flipV="1">
              <a:off x="1369" y="4624"/>
              <a:ext cx="557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94" name="Text Box 21"/>
            <p:cNvSpPr txBox="1">
              <a:spLocks noChangeArrowheads="1"/>
            </p:cNvSpPr>
            <p:nvPr/>
          </p:nvSpPr>
          <p:spPr bwMode="auto">
            <a:xfrm>
              <a:off x="842" y="4758"/>
              <a:ext cx="1150" cy="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PARTAGE DU PROJET</a:t>
              </a:r>
            </a:p>
          </p:txBody>
        </p:sp>
        <p:sp>
          <p:nvSpPr>
            <p:cNvPr id="54295" name="Text Box 22"/>
            <p:cNvSpPr txBox="1">
              <a:spLocks noChangeArrowheads="1"/>
            </p:cNvSpPr>
            <p:nvPr/>
          </p:nvSpPr>
          <p:spPr bwMode="auto">
            <a:xfrm>
              <a:off x="842" y="3728"/>
              <a:ext cx="800" cy="1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L’ANIMATION</a:t>
              </a:r>
            </a:p>
          </p:txBody>
        </p:sp>
        <p:sp>
          <p:nvSpPr>
            <p:cNvPr id="54296" name="Text Box 23"/>
            <p:cNvSpPr txBox="1">
              <a:spLocks noChangeArrowheads="1"/>
            </p:cNvSpPr>
            <p:nvPr/>
          </p:nvSpPr>
          <p:spPr bwMode="auto">
            <a:xfrm>
              <a:off x="482" y="2789"/>
              <a:ext cx="971" cy="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LA REGULATION</a:t>
              </a:r>
            </a:p>
          </p:txBody>
        </p:sp>
        <p:sp>
          <p:nvSpPr>
            <p:cNvPr id="54297" name="Text Box 24"/>
            <p:cNvSpPr txBox="1">
              <a:spLocks noChangeArrowheads="1"/>
            </p:cNvSpPr>
            <p:nvPr/>
          </p:nvSpPr>
          <p:spPr bwMode="auto">
            <a:xfrm>
              <a:off x="1842" y="2971"/>
              <a:ext cx="956" cy="3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LE JEU PRODUIT </a:t>
              </a:r>
            </a:p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          PAR</a:t>
              </a:r>
            </a:p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LES JOUEURS</a:t>
              </a:r>
            </a:p>
          </p:txBody>
        </p:sp>
        <p:sp>
          <p:nvSpPr>
            <p:cNvPr id="54298" name="Text Box 25"/>
            <p:cNvSpPr txBox="1">
              <a:spLocks noChangeArrowheads="1"/>
            </p:cNvSpPr>
            <p:nvPr/>
          </p:nvSpPr>
          <p:spPr bwMode="auto">
            <a:xfrm>
              <a:off x="2750" y="4694"/>
              <a:ext cx="821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LES ASPECTS MATERIELS</a:t>
              </a:r>
            </a:p>
          </p:txBody>
        </p:sp>
        <p:sp>
          <p:nvSpPr>
            <p:cNvPr id="54299" name="Text Box 26"/>
            <p:cNvSpPr txBox="1">
              <a:spLocks noChangeArrowheads="1"/>
            </p:cNvSpPr>
            <p:nvPr/>
          </p:nvSpPr>
          <p:spPr bwMode="auto">
            <a:xfrm>
              <a:off x="2976" y="2789"/>
              <a:ext cx="1217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LES CONNAISSANCES (Jeu, joueurs, démarche)</a:t>
              </a:r>
              <a:endParaRPr kumimoji="0" lang="fr-FR" alt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4300" name="Text Box 27"/>
            <p:cNvSpPr txBox="1">
              <a:spLocks noChangeArrowheads="1"/>
            </p:cNvSpPr>
            <p:nvPr/>
          </p:nvSpPr>
          <p:spPr bwMode="auto">
            <a:xfrm>
              <a:off x="3011" y="3778"/>
              <a:ext cx="894" cy="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LES OBJECTIFS</a:t>
              </a:r>
            </a:p>
          </p:txBody>
        </p:sp>
        <p:sp>
          <p:nvSpPr>
            <p:cNvPr id="54301" name="Oval 28"/>
            <p:cNvSpPr>
              <a:spLocks noChangeArrowheads="1"/>
            </p:cNvSpPr>
            <p:nvPr/>
          </p:nvSpPr>
          <p:spPr bwMode="auto">
            <a:xfrm>
              <a:off x="2024" y="2472"/>
              <a:ext cx="726" cy="6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7838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71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562AE-60FC-4501-9FAF-B86F133591DD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71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52475"/>
            <a:ext cx="6705600" cy="3773488"/>
          </a:xfrm>
          <a:ln/>
        </p:spPr>
      </p:sp>
      <p:grpSp>
        <p:nvGrpSpPr>
          <p:cNvPr id="54276" name="Group 3"/>
          <p:cNvGrpSpPr>
            <a:grpSpLocks/>
          </p:cNvGrpSpPr>
          <p:nvPr/>
        </p:nvGrpSpPr>
        <p:grpSpPr bwMode="auto">
          <a:xfrm>
            <a:off x="406400" y="4794250"/>
            <a:ext cx="5903913" cy="4903788"/>
            <a:chOff x="482" y="2472"/>
            <a:chExt cx="3711" cy="2807"/>
          </a:xfrm>
        </p:grpSpPr>
        <p:sp>
          <p:nvSpPr>
            <p:cNvPr id="54277" name="Oval 4"/>
            <p:cNvSpPr>
              <a:spLocks noChangeArrowheads="1"/>
            </p:cNvSpPr>
            <p:nvPr/>
          </p:nvSpPr>
          <p:spPr bwMode="auto">
            <a:xfrm>
              <a:off x="2953" y="4006"/>
              <a:ext cx="651" cy="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278" name="Oval 5"/>
            <p:cNvSpPr>
              <a:spLocks noChangeArrowheads="1"/>
            </p:cNvSpPr>
            <p:nvPr/>
          </p:nvSpPr>
          <p:spPr bwMode="auto">
            <a:xfrm>
              <a:off x="3011" y="2999"/>
              <a:ext cx="651" cy="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279" name="Oval 6"/>
            <p:cNvSpPr>
              <a:spLocks noChangeArrowheads="1"/>
            </p:cNvSpPr>
            <p:nvPr/>
          </p:nvSpPr>
          <p:spPr bwMode="auto">
            <a:xfrm>
              <a:off x="901" y="3973"/>
              <a:ext cx="651" cy="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280" name="Oval 7"/>
            <p:cNvSpPr>
              <a:spLocks noChangeArrowheads="1"/>
            </p:cNvSpPr>
            <p:nvPr/>
          </p:nvSpPr>
          <p:spPr bwMode="auto">
            <a:xfrm>
              <a:off x="871" y="2868"/>
              <a:ext cx="651" cy="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281" name="Oval 8"/>
            <p:cNvSpPr>
              <a:spLocks noChangeArrowheads="1"/>
            </p:cNvSpPr>
            <p:nvPr/>
          </p:nvSpPr>
          <p:spPr bwMode="auto">
            <a:xfrm>
              <a:off x="1926" y="4591"/>
              <a:ext cx="652" cy="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282" name="Text Box 9"/>
            <p:cNvSpPr txBox="1">
              <a:spLocks noChangeArrowheads="1"/>
            </p:cNvSpPr>
            <p:nvPr/>
          </p:nvSpPr>
          <p:spPr bwMode="auto">
            <a:xfrm>
              <a:off x="2014" y="2705"/>
              <a:ext cx="821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OBSERVER</a:t>
              </a:r>
            </a:p>
          </p:txBody>
        </p:sp>
        <p:sp>
          <p:nvSpPr>
            <p:cNvPr id="54283" name="Text Box 10"/>
            <p:cNvSpPr txBox="1">
              <a:spLocks noChangeArrowheads="1"/>
            </p:cNvSpPr>
            <p:nvPr/>
          </p:nvSpPr>
          <p:spPr bwMode="auto">
            <a:xfrm>
              <a:off x="3011" y="3259"/>
              <a:ext cx="103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INTERPRETER</a:t>
              </a:r>
            </a:p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ANALYSER</a:t>
              </a:r>
            </a:p>
          </p:txBody>
        </p:sp>
        <p:sp>
          <p:nvSpPr>
            <p:cNvPr id="54284" name="Text Box 11"/>
            <p:cNvSpPr txBox="1">
              <a:spLocks noChangeArrowheads="1"/>
            </p:cNvSpPr>
            <p:nvPr/>
          </p:nvSpPr>
          <p:spPr bwMode="auto">
            <a:xfrm>
              <a:off x="3011" y="4266"/>
              <a:ext cx="91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CONCEVOIR</a:t>
              </a:r>
            </a:p>
          </p:txBody>
        </p:sp>
        <p:sp>
          <p:nvSpPr>
            <p:cNvPr id="54285" name="Text Box 12"/>
            <p:cNvSpPr txBox="1">
              <a:spLocks noChangeArrowheads="1"/>
            </p:cNvSpPr>
            <p:nvPr/>
          </p:nvSpPr>
          <p:spPr bwMode="auto">
            <a:xfrm>
              <a:off x="1780" y="5014"/>
              <a:ext cx="13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METTRE  EN PLACE</a:t>
              </a:r>
            </a:p>
          </p:txBody>
        </p:sp>
        <p:sp>
          <p:nvSpPr>
            <p:cNvPr id="54286" name="Text Box 13"/>
            <p:cNvSpPr txBox="1">
              <a:spLocks noChangeArrowheads="1"/>
            </p:cNvSpPr>
            <p:nvPr/>
          </p:nvSpPr>
          <p:spPr bwMode="auto">
            <a:xfrm>
              <a:off x="959" y="4266"/>
              <a:ext cx="82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CONDUIRE</a:t>
              </a:r>
            </a:p>
          </p:txBody>
        </p:sp>
        <p:sp>
          <p:nvSpPr>
            <p:cNvPr id="54287" name="Text Box 14"/>
            <p:cNvSpPr txBox="1">
              <a:spLocks noChangeArrowheads="1"/>
            </p:cNvSpPr>
            <p:nvPr/>
          </p:nvSpPr>
          <p:spPr bwMode="auto">
            <a:xfrm>
              <a:off x="989" y="3096"/>
              <a:ext cx="737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EVALUER</a:t>
              </a:r>
            </a:p>
          </p:txBody>
        </p:sp>
        <p:sp>
          <p:nvSpPr>
            <p:cNvPr id="54288" name="Line 15"/>
            <p:cNvSpPr>
              <a:spLocks noChangeShapeType="1"/>
            </p:cNvSpPr>
            <p:nvPr/>
          </p:nvSpPr>
          <p:spPr bwMode="auto">
            <a:xfrm>
              <a:off x="2750" y="2925"/>
              <a:ext cx="320" cy="2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89" name="Line 16"/>
            <p:cNvSpPr>
              <a:spLocks noChangeShapeType="1"/>
            </p:cNvSpPr>
            <p:nvPr/>
          </p:nvSpPr>
          <p:spPr bwMode="auto">
            <a:xfrm flipV="1">
              <a:off x="1487" y="2771"/>
              <a:ext cx="498" cy="2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90" name="Line 17"/>
            <p:cNvSpPr>
              <a:spLocks noChangeShapeType="1"/>
            </p:cNvSpPr>
            <p:nvPr/>
          </p:nvSpPr>
          <p:spPr bwMode="auto">
            <a:xfrm flipH="1">
              <a:off x="3275" y="3616"/>
              <a:ext cx="58" cy="4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91" name="Line 18"/>
            <p:cNvSpPr>
              <a:spLocks noChangeShapeType="1"/>
            </p:cNvSpPr>
            <p:nvPr/>
          </p:nvSpPr>
          <p:spPr bwMode="auto">
            <a:xfrm flipV="1">
              <a:off x="1135" y="3486"/>
              <a:ext cx="58" cy="5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92" name="Line 19"/>
            <p:cNvSpPr>
              <a:spLocks noChangeShapeType="1"/>
            </p:cNvSpPr>
            <p:nvPr/>
          </p:nvSpPr>
          <p:spPr bwMode="auto">
            <a:xfrm flipH="1">
              <a:off x="2483" y="4559"/>
              <a:ext cx="587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93" name="Line 20"/>
            <p:cNvSpPr>
              <a:spLocks noChangeShapeType="1"/>
            </p:cNvSpPr>
            <p:nvPr/>
          </p:nvSpPr>
          <p:spPr bwMode="auto">
            <a:xfrm flipH="1" flipV="1">
              <a:off x="1369" y="4624"/>
              <a:ext cx="557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94" name="Text Box 21"/>
            <p:cNvSpPr txBox="1">
              <a:spLocks noChangeArrowheads="1"/>
            </p:cNvSpPr>
            <p:nvPr/>
          </p:nvSpPr>
          <p:spPr bwMode="auto">
            <a:xfrm>
              <a:off x="842" y="4758"/>
              <a:ext cx="1150" cy="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PARTAGE DU PROJET</a:t>
              </a:r>
            </a:p>
          </p:txBody>
        </p:sp>
        <p:sp>
          <p:nvSpPr>
            <p:cNvPr id="54295" name="Text Box 22"/>
            <p:cNvSpPr txBox="1">
              <a:spLocks noChangeArrowheads="1"/>
            </p:cNvSpPr>
            <p:nvPr/>
          </p:nvSpPr>
          <p:spPr bwMode="auto">
            <a:xfrm>
              <a:off x="842" y="3728"/>
              <a:ext cx="800" cy="1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L’ANIMATION</a:t>
              </a:r>
            </a:p>
          </p:txBody>
        </p:sp>
        <p:sp>
          <p:nvSpPr>
            <p:cNvPr id="54296" name="Text Box 23"/>
            <p:cNvSpPr txBox="1">
              <a:spLocks noChangeArrowheads="1"/>
            </p:cNvSpPr>
            <p:nvPr/>
          </p:nvSpPr>
          <p:spPr bwMode="auto">
            <a:xfrm>
              <a:off x="482" y="2789"/>
              <a:ext cx="971" cy="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LA REGULATION</a:t>
              </a:r>
            </a:p>
          </p:txBody>
        </p:sp>
        <p:sp>
          <p:nvSpPr>
            <p:cNvPr id="54297" name="Text Box 24"/>
            <p:cNvSpPr txBox="1">
              <a:spLocks noChangeArrowheads="1"/>
            </p:cNvSpPr>
            <p:nvPr/>
          </p:nvSpPr>
          <p:spPr bwMode="auto">
            <a:xfrm>
              <a:off x="1842" y="2971"/>
              <a:ext cx="956" cy="3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LE JEU PRODUIT </a:t>
              </a:r>
            </a:p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          PAR</a:t>
              </a:r>
            </a:p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LES JOUEURS</a:t>
              </a:r>
            </a:p>
          </p:txBody>
        </p:sp>
        <p:sp>
          <p:nvSpPr>
            <p:cNvPr id="54298" name="Text Box 25"/>
            <p:cNvSpPr txBox="1">
              <a:spLocks noChangeArrowheads="1"/>
            </p:cNvSpPr>
            <p:nvPr/>
          </p:nvSpPr>
          <p:spPr bwMode="auto">
            <a:xfrm>
              <a:off x="2750" y="4694"/>
              <a:ext cx="821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LES ASPECTS MATERIELS</a:t>
              </a:r>
            </a:p>
          </p:txBody>
        </p:sp>
        <p:sp>
          <p:nvSpPr>
            <p:cNvPr id="54299" name="Text Box 26"/>
            <p:cNvSpPr txBox="1">
              <a:spLocks noChangeArrowheads="1"/>
            </p:cNvSpPr>
            <p:nvPr/>
          </p:nvSpPr>
          <p:spPr bwMode="auto">
            <a:xfrm>
              <a:off x="2976" y="2789"/>
              <a:ext cx="1217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LES CONNAISSANCES (Jeu, joueurs, démarche)</a:t>
              </a:r>
              <a:endParaRPr kumimoji="0" lang="fr-FR" alt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4300" name="Text Box 27"/>
            <p:cNvSpPr txBox="1">
              <a:spLocks noChangeArrowheads="1"/>
            </p:cNvSpPr>
            <p:nvPr/>
          </p:nvSpPr>
          <p:spPr bwMode="auto">
            <a:xfrm>
              <a:off x="3011" y="3778"/>
              <a:ext cx="894" cy="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LES OBJECTIFS</a:t>
              </a:r>
            </a:p>
          </p:txBody>
        </p:sp>
        <p:sp>
          <p:nvSpPr>
            <p:cNvPr id="54301" name="Oval 28"/>
            <p:cNvSpPr>
              <a:spLocks noChangeArrowheads="1"/>
            </p:cNvSpPr>
            <p:nvPr/>
          </p:nvSpPr>
          <p:spPr bwMode="auto">
            <a:xfrm>
              <a:off x="2024" y="2472"/>
              <a:ext cx="726" cy="6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9135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71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562AE-60FC-4501-9FAF-B86F133591DD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71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52475"/>
            <a:ext cx="6705600" cy="3773488"/>
          </a:xfrm>
          <a:ln/>
        </p:spPr>
      </p:sp>
      <p:grpSp>
        <p:nvGrpSpPr>
          <p:cNvPr id="54276" name="Group 3"/>
          <p:cNvGrpSpPr>
            <a:grpSpLocks/>
          </p:cNvGrpSpPr>
          <p:nvPr/>
        </p:nvGrpSpPr>
        <p:grpSpPr bwMode="auto">
          <a:xfrm>
            <a:off x="406400" y="4794250"/>
            <a:ext cx="5903913" cy="4903788"/>
            <a:chOff x="482" y="2472"/>
            <a:chExt cx="3711" cy="2807"/>
          </a:xfrm>
        </p:grpSpPr>
        <p:sp>
          <p:nvSpPr>
            <p:cNvPr id="54277" name="Oval 4"/>
            <p:cNvSpPr>
              <a:spLocks noChangeArrowheads="1"/>
            </p:cNvSpPr>
            <p:nvPr/>
          </p:nvSpPr>
          <p:spPr bwMode="auto">
            <a:xfrm>
              <a:off x="2953" y="4006"/>
              <a:ext cx="651" cy="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278" name="Oval 5"/>
            <p:cNvSpPr>
              <a:spLocks noChangeArrowheads="1"/>
            </p:cNvSpPr>
            <p:nvPr/>
          </p:nvSpPr>
          <p:spPr bwMode="auto">
            <a:xfrm>
              <a:off x="3011" y="2999"/>
              <a:ext cx="651" cy="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279" name="Oval 6"/>
            <p:cNvSpPr>
              <a:spLocks noChangeArrowheads="1"/>
            </p:cNvSpPr>
            <p:nvPr/>
          </p:nvSpPr>
          <p:spPr bwMode="auto">
            <a:xfrm>
              <a:off x="901" y="3973"/>
              <a:ext cx="651" cy="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280" name="Oval 7"/>
            <p:cNvSpPr>
              <a:spLocks noChangeArrowheads="1"/>
            </p:cNvSpPr>
            <p:nvPr/>
          </p:nvSpPr>
          <p:spPr bwMode="auto">
            <a:xfrm>
              <a:off x="871" y="2868"/>
              <a:ext cx="651" cy="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281" name="Oval 8"/>
            <p:cNvSpPr>
              <a:spLocks noChangeArrowheads="1"/>
            </p:cNvSpPr>
            <p:nvPr/>
          </p:nvSpPr>
          <p:spPr bwMode="auto">
            <a:xfrm>
              <a:off x="1926" y="4591"/>
              <a:ext cx="652" cy="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282" name="Text Box 9"/>
            <p:cNvSpPr txBox="1">
              <a:spLocks noChangeArrowheads="1"/>
            </p:cNvSpPr>
            <p:nvPr/>
          </p:nvSpPr>
          <p:spPr bwMode="auto">
            <a:xfrm>
              <a:off x="2014" y="2705"/>
              <a:ext cx="821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OBSERVER</a:t>
              </a:r>
            </a:p>
          </p:txBody>
        </p:sp>
        <p:sp>
          <p:nvSpPr>
            <p:cNvPr id="54283" name="Text Box 10"/>
            <p:cNvSpPr txBox="1">
              <a:spLocks noChangeArrowheads="1"/>
            </p:cNvSpPr>
            <p:nvPr/>
          </p:nvSpPr>
          <p:spPr bwMode="auto">
            <a:xfrm>
              <a:off x="3011" y="3259"/>
              <a:ext cx="103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INTERPRETER</a:t>
              </a:r>
            </a:p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ANALYSER</a:t>
              </a:r>
            </a:p>
          </p:txBody>
        </p:sp>
        <p:sp>
          <p:nvSpPr>
            <p:cNvPr id="54284" name="Text Box 11"/>
            <p:cNvSpPr txBox="1">
              <a:spLocks noChangeArrowheads="1"/>
            </p:cNvSpPr>
            <p:nvPr/>
          </p:nvSpPr>
          <p:spPr bwMode="auto">
            <a:xfrm>
              <a:off x="3011" y="4266"/>
              <a:ext cx="91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CONCEVOIR</a:t>
              </a:r>
            </a:p>
          </p:txBody>
        </p:sp>
        <p:sp>
          <p:nvSpPr>
            <p:cNvPr id="54285" name="Text Box 12"/>
            <p:cNvSpPr txBox="1">
              <a:spLocks noChangeArrowheads="1"/>
            </p:cNvSpPr>
            <p:nvPr/>
          </p:nvSpPr>
          <p:spPr bwMode="auto">
            <a:xfrm>
              <a:off x="1780" y="5014"/>
              <a:ext cx="13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METTRE  EN PLACE</a:t>
              </a:r>
            </a:p>
          </p:txBody>
        </p:sp>
        <p:sp>
          <p:nvSpPr>
            <p:cNvPr id="54286" name="Text Box 13"/>
            <p:cNvSpPr txBox="1">
              <a:spLocks noChangeArrowheads="1"/>
            </p:cNvSpPr>
            <p:nvPr/>
          </p:nvSpPr>
          <p:spPr bwMode="auto">
            <a:xfrm>
              <a:off x="959" y="4266"/>
              <a:ext cx="82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CONDUIRE</a:t>
              </a:r>
            </a:p>
          </p:txBody>
        </p:sp>
        <p:sp>
          <p:nvSpPr>
            <p:cNvPr id="54287" name="Text Box 14"/>
            <p:cNvSpPr txBox="1">
              <a:spLocks noChangeArrowheads="1"/>
            </p:cNvSpPr>
            <p:nvPr/>
          </p:nvSpPr>
          <p:spPr bwMode="auto">
            <a:xfrm>
              <a:off x="989" y="3096"/>
              <a:ext cx="737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EVALUER</a:t>
              </a:r>
            </a:p>
          </p:txBody>
        </p:sp>
        <p:sp>
          <p:nvSpPr>
            <p:cNvPr id="54288" name="Line 15"/>
            <p:cNvSpPr>
              <a:spLocks noChangeShapeType="1"/>
            </p:cNvSpPr>
            <p:nvPr/>
          </p:nvSpPr>
          <p:spPr bwMode="auto">
            <a:xfrm>
              <a:off x="2750" y="2925"/>
              <a:ext cx="320" cy="2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89" name="Line 16"/>
            <p:cNvSpPr>
              <a:spLocks noChangeShapeType="1"/>
            </p:cNvSpPr>
            <p:nvPr/>
          </p:nvSpPr>
          <p:spPr bwMode="auto">
            <a:xfrm flipV="1">
              <a:off x="1487" y="2771"/>
              <a:ext cx="498" cy="2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90" name="Line 17"/>
            <p:cNvSpPr>
              <a:spLocks noChangeShapeType="1"/>
            </p:cNvSpPr>
            <p:nvPr/>
          </p:nvSpPr>
          <p:spPr bwMode="auto">
            <a:xfrm flipH="1">
              <a:off x="3275" y="3616"/>
              <a:ext cx="58" cy="4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91" name="Line 18"/>
            <p:cNvSpPr>
              <a:spLocks noChangeShapeType="1"/>
            </p:cNvSpPr>
            <p:nvPr/>
          </p:nvSpPr>
          <p:spPr bwMode="auto">
            <a:xfrm flipV="1">
              <a:off x="1135" y="3486"/>
              <a:ext cx="58" cy="5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92" name="Line 19"/>
            <p:cNvSpPr>
              <a:spLocks noChangeShapeType="1"/>
            </p:cNvSpPr>
            <p:nvPr/>
          </p:nvSpPr>
          <p:spPr bwMode="auto">
            <a:xfrm flipH="1">
              <a:off x="2483" y="4559"/>
              <a:ext cx="587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93" name="Line 20"/>
            <p:cNvSpPr>
              <a:spLocks noChangeShapeType="1"/>
            </p:cNvSpPr>
            <p:nvPr/>
          </p:nvSpPr>
          <p:spPr bwMode="auto">
            <a:xfrm flipH="1" flipV="1">
              <a:off x="1369" y="4624"/>
              <a:ext cx="557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94" name="Text Box 21"/>
            <p:cNvSpPr txBox="1">
              <a:spLocks noChangeArrowheads="1"/>
            </p:cNvSpPr>
            <p:nvPr/>
          </p:nvSpPr>
          <p:spPr bwMode="auto">
            <a:xfrm>
              <a:off x="842" y="4758"/>
              <a:ext cx="1150" cy="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PARTAGE DU PROJET</a:t>
              </a:r>
            </a:p>
          </p:txBody>
        </p:sp>
        <p:sp>
          <p:nvSpPr>
            <p:cNvPr id="54295" name="Text Box 22"/>
            <p:cNvSpPr txBox="1">
              <a:spLocks noChangeArrowheads="1"/>
            </p:cNvSpPr>
            <p:nvPr/>
          </p:nvSpPr>
          <p:spPr bwMode="auto">
            <a:xfrm>
              <a:off x="842" y="3728"/>
              <a:ext cx="800" cy="1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L’ANIMATION</a:t>
              </a:r>
            </a:p>
          </p:txBody>
        </p:sp>
        <p:sp>
          <p:nvSpPr>
            <p:cNvPr id="54296" name="Text Box 23"/>
            <p:cNvSpPr txBox="1">
              <a:spLocks noChangeArrowheads="1"/>
            </p:cNvSpPr>
            <p:nvPr/>
          </p:nvSpPr>
          <p:spPr bwMode="auto">
            <a:xfrm>
              <a:off x="482" y="2789"/>
              <a:ext cx="971" cy="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LA REGULATION</a:t>
              </a:r>
            </a:p>
          </p:txBody>
        </p:sp>
        <p:sp>
          <p:nvSpPr>
            <p:cNvPr id="54297" name="Text Box 24"/>
            <p:cNvSpPr txBox="1">
              <a:spLocks noChangeArrowheads="1"/>
            </p:cNvSpPr>
            <p:nvPr/>
          </p:nvSpPr>
          <p:spPr bwMode="auto">
            <a:xfrm>
              <a:off x="1842" y="2971"/>
              <a:ext cx="956" cy="3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LE JEU PRODUIT </a:t>
              </a:r>
            </a:p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          PAR</a:t>
              </a:r>
            </a:p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LES JOUEURS</a:t>
              </a:r>
            </a:p>
          </p:txBody>
        </p:sp>
        <p:sp>
          <p:nvSpPr>
            <p:cNvPr id="54298" name="Text Box 25"/>
            <p:cNvSpPr txBox="1">
              <a:spLocks noChangeArrowheads="1"/>
            </p:cNvSpPr>
            <p:nvPr/>
          </p:nvSpPr>
          <p:spPr bwMode="auto">
            <a:xfrm>
              <a:off x="2750" y="4694"/>
              <a:ext cx="821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LES ASPECTS MATERIELS</a:t>
              </a:r>
            </a:p>
          </p:txBody>
        </p:sp>
        <p:sp>
          <p:nvSpPr>
            <p:cNvPr id="54299" name="Text Box 26"/>
            <p:cNvSpPr txBox="1">
              <a:spLocks noChangeArrowheads="1"/>
            </p:cNvSpPr>
            <p:nvPr/>
          </p:nvSpPr>
          <p:spPr bwMode="auto">
            <a:xfrm>
              <a:off x="2976" y="2789"/>
              <a:ext cx="1217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LES CONNAISSANCES (Jeu, joueurs, démarche)</a:t>
              </a:r>
              <a:endParaRPr kumimoji="0" lang="fr-FR" alt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4300" name="Text Box 27"/>
            <p:cNvSpPr txBox="1">
              <a:spLocks noChangeArrowheads="1"/>
            </p:cNvSpPr>
            <p:nvPr/>
          </p:nvSpPr>
          <p:spPr bwMode="auto">
            <a:xfrm>
              <a:off x="3011" y="3778"/>
              <a:ext cx="894" cy="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LES OBJECTIFS</a:t>
              </a:r>
            </a:p>
          </p:txBody>
        </p:sp>
        <p:sp>
          <p:nvSpPr>
            <p:cNvPr id="54301" name="Oval 28"/>
            <p:cNvSpPr>
              <a:spLocks noChangeArrowheads="1"/>
            </p:cNvSpPr>
            <p:nvPr/>
          </p:nvSpPr>
          <p:spPr bwMode="auto">
            <a:xfrm>
              <a:off x="2024" y="2472"/>
              <a:ext cx="726" cy="6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4927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71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562AE-60FC-4501-9FAF-B86F133591DD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71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52475"/>
            <a:ext cx="6705600" cy="3773488"/>
          </a:xfrm>
          <a:ln/>
        </p:spPr>
      </p:sp>
      <p:grpSp>
        <p:nvGrpSpPr>
          <p:cNvPr id="54276" name="Group 3"/>
          <p:cNvGrpSpPr>
            <a:grpSpLocks/>
          </p:cNvGrpSpPr>
          <p:nvPr/>
        </p:nvGrpSpPr>
        <p:grpSpPr bwMode="auto">
          <a:xfrm>
            <a:off x="406400" y="4794250"/>
            <a:ext cx="5903913" cy="4903788"/>
            <a:chOff x="482" y="2472"/>
            <a:chExt cx="3711" cy="2807"/>
          </a:xfrm>
        </p:grpSpPr>
        <p:sp>
          <p:nvSpPr>
            <p:cNvPr id="54277" name="Oval 4"/>
            <p:cNvSpPr>
              <a:spLocks noChangeArrowheads="1"/>
            </p:cNvSpPr>
            <p:nvPr/>
          </p:nvSpPr>
          <p:spPr bwMode="auto">
            <a:xfrm>
              <a:off x="2953" y="4006"/>
              <a:ext cx="651" cy="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278" name="Oval 5"/>
            <p:cNvSpPr>
              <a:spLocks noChangeArrowheads="1"/>
            </p:cNvSpPr>
            <p:nvPr/>
          </p:nvSpPr>
          <p:spPr bwMode="auto">
            <a:xfrm>
              <a:off x="3011" y="2999"/>
              <a:ext cx="651" cy="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279" name="Oval 6"/>
            <p:cNvSpPr>
              <a:spLocks noChangeArrowheads="1"/>
            </p:cNvSpPr>
            <p:nvPr/>
          </p:nvSpPr>
          <p:spPr bwMode="auto">
            <a:xfrm>
              <a:off x="901" y="3973"/>
              <a:ext cx="651" cy="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280" name="Oval 7"/>
            <p:cNvSpPr>
              <a:spLocks noChangeArrowheads="1"/>
            </p:cNvSpPr>
            <p:nvPr/>
          </p:nvSpPr>
          <p:spPr bwMode="auto">
            <a:xfrm>
              <a:off x="871" y="2868"/>
              <a:ext cx="651" cy="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281" name="Oval 8"/>
            <p:cNvSpPr>
              <a:spLocks noChangeArrowheads="1"/>
            </p:cNvSpPr>
            <p:nvPr/>
          </p:nvSpPr>
          <p:spPr bwMode="auto">
            <a:xfrm>
              <a:off x="1926" y="4591"/>
              <a:ext cx="652" cy="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282" name="Text Box 9"/>
            <p:cNvSpPr txBox="1">
              <a:spLocks noChangeArrowheads="1"/>
            </p:cNvSpPr>
            <p:nvPr/>
          </p:nvSpPr>
          <p:spPr bwMode="auto">
            <a:xfrm>
              <a:off x="2014" y="2705"/>
              <a:ext cx="821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OBSERVER</a:t>
              </a:r>
            </a:p>
          </p:txBody>
        </p:sp>
        <p:sp>
          <p:nvSpPr>
            <p:cNvPr id="54283" name="Text Box 10"/>
            <p:cNvSpPr txBox="1">
              <a:spLocks noChangeArrowheads="1"/>
            </p:cNvSpPr>
            <p:nvPr/>
          </p:nvSpPr>
          <p:spPr bwMode="auto">
            <a:xfrm>
              <a:off x="3011" y="3259"/>
              <a:ext cx="103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INTERPRETER</a:t>
              </a:r>
            </a:p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ANALYSER</a:t>
              </a:r>
            </a:p>
          </p:txBody>
        </p:sp>
        <p:sp>
          <p:nvSpPr>
            <p:cNvPr id="54284" name="Text Box 11"/>
            <p:cNvSpPr txBox="1">
              <a:spLocks noChangeArrowheads="1"/>
            </p:cNvSpPr>
            <p:nvPr/>
          </p:nvSpPr>
          <p:spPr bwMode="auto">
            <a:xfrm>
              <a:off x="3011" y="4266"/>
              <a:ext cx="91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CONCEVOIR</a:t>
              </a:r>
            </a:p>
          </p:txBody>
        </p:sp>
        <p:sp>
          <p:nvSpPr>
            <p:cNvPr id="54285" name="Text Box 12"/>
            <p:cNvSpPr txBox="1">
              <a:spLocks noChangeArrowheads="1"/>
            </p:cNvSpPr>
            <p:nvPr/>
          </p:nvSpPr>
          <p:spPr bwMode="auto">
            <a:xfrm>
              <a:off x="1780" y="5014"/>
              <a:ext cx="13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METTRE  EN PLACE</a:t>
              </a:r>
            </a:p>
          </p:txBody>
        </p:sp>
        <p:sp>
          <p:nvSpPr>
            <p:cNvPr id="54286" name="Text Box 13"/>
            <p:cNvSpPr txBox="1">
              <a:spLocks noChangeArrowheads="1"/>
            </p:cNvSpPr>
            <p:nvPr/>
          </p:nvSpPr>
          <p:spPr bwMode="auto">
            <a:xfrm>
              <a:off x="959" y="4266"/>
              <a:ext cx="82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CONDUIRE</a:t>
              </a:r>
            </a:p>
          </p:txBody>
        </p:sp>
        <p:sp>
          <p:nvSpPr>
            <p:cNvPr id="54287" name="Text Box 14"/>
            <p:cNvSpPr txBox="1">
              <a:spLocks noChangeArrowheads="1"/>
            </p:cNvSpPr>
            <p:nvPr/>
          </p:nvSpPr>
          <p:spPr bwMode="auto">
            <a:xfrm>
              <a:off x="989" y="3096"/>
              <a:ext cx="737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EVALUER</a:t>
              </a:r>
            </a:p>
          </p:txBody>
        </p:sp>
        <p:sp>
          <p:nvSpPr>
            <p:cNvPr id="54288" name="Line 15"/>
            <p:cNvSpPr>
              <a:spLocks noChangeShapeType="1"/>
            </p:cNvSpPr>
            <p:nvPr/>
          </p:nvSpPr>
          <p:spPr bwMode="auto">
            <a:xfrm>
              <a:off x="2750" y="2925"/>
              <a:ext cx="320" cy="2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89" name="Line 16"/>
            <p:cNvSpPr>
              <a:spLocks noChangeShapeType="1"/>
            </p:cNvSpPr>
            <p:nvPr/>
          </p:nvSpPr>
          <p:spPr bwMode="auto">
            <a:xfrm flipV="1">
              <a:off x="1487" y="2771"/>
              <a:ext cx="498" cy="2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90" name="Line 17"/>
            <p:cNvSpPr>
              <a:spLocks noChangeShapeType="1"/>
            </p:cNvSpPr>
            <p:nvPr/>
          </p:nvSpPr>
          <p:spPr bwMode="auto">
            <a:xfrm flipH="1">
              <a:off x="3275" y="3616"/>
              <a:ext cx="58" cy="4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91" name="Line 18"/>
            <p:cNvSpPr>
              <a:spLocks noChangeShapeType="1"/>
            </p:cNvSpPr>
            <p:nvPr/>
          </p:nvSpPr>
          <p:spPr bwMode="auto">
            <a:xfrm flipV="1">
              <a:off x="1135" y="3486"/>
              <a:ext cx="58" cy="5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92" name="Line 19"/>
            <p:cNvSpPr>
              <a:spLocks noChangeShapeType="1"/>
            </p:cNvSpPr>
            <p:nvPr/>
          </p:nvSpPr>
          <p:spPr bwMode="auto">
            <a:xfrm flipH="1">
              <a:off x="2483" y="4559"/>
              <a:ext cx="587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93" name="Line 20"/>
            <p:cNvSpPr>
              <a:spLocks noChangeShapeType="1"/>
            </p:cNvSpPr>
            <p:nvPr/>
          </p:nvSpPr>
          <p:spPr bwMode="auto">
            <a:xfrm flipH="1" flipV="1">
              <a:off x="1369" y="4624"/>
              <a:ext cx="557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94" name="Text Box 21"/>
            <p:cNvSpPr txBox="1">
              <a:spLocks noChangeArrowheads="1"/>
            </p:cNvSpPr>
            <p:nvPr/>
          </p:nvSpPr>
          <p:spPr bwMode="auto">
            <a:xfrm>
              <a:off x="842" y="4758"/>
              <a:ext cx="1150" cy="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PARTAGE DU PROJET</a:t>
              </a:r>
            </a:p>
          </p:txBody>
        </p:sp>
        <p:sp>
          <p:nvSpPr>
            <p:cNvPr id="54295" name="Text Box 22"/>
            <p:cNvSpPr txBox="1">
              <a:spLocks noChangeArrowheads="1"/>
            </p:cNvSpPr>
            <p:nvPr/>
          </p:nvSpPr>
          <p:spPr bwMode="auto">
            <a:xfrm>
              <a:off x="842" y="3728"/>
              <a:ext cx="800" cy="1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L’ANIMATION</a:t>
              </a:r>
            </a:p>
          </p:txBody>
        </p:sp>
        <p:sp>
          <p:nvSpPr>
            <p:cNvPr id="54296" name="Text Box 23"/>
            <p:cNvSpPr txBox="1">
              <a:spLocks noChangeArrowheads="1"/>
            </p:cNvSpPr>
            <p:nvPr/>
          </p:nvSpPr>
          <p:spPr bwMode="auto">
            <a:xfrm>
              <a:off x="482" y="2789"/>
              <a:ext cx="971" cy="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LA REGULATION</a:t>
              </a:r>
            </a:p>
          </p:txBody>
        </p:sp>
        <p:sp>
          <p:nvSpPr>
            <p:cNvPr id="54297" name="Text Box 24"/>
            <p:cNvSpPr txBox="1">
              <a:spLocks noChangeArrowheads="1"/>
            </p:cNvSpPr>
            <p:nvPr/>
          </p:nvSpPr>
          <p:spPr bwMode="auto">
            <a:xfrm>
              <a:off x="1842" y="2971"/>
              <a:ext cx="956" cy="3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LE JEU PRODUIT </a:t>
              </a:r>
            </a:p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          PAR</a:t>
              </a:r>
            </a:p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LES JOUEURS</a:t>
              </a:r>
            </a:p>
          </p:txBody>
        </p:sp>
        <p:sp>
          <p:nvSpPr>
            <p:cNvPr id="54298" name="Text Box 25"/>
            <p:cNvSpPr txBox="1">
              <a:spLocks noChangeArrowheads="1"/>
            </p:cNvSpPr>
            <p:nvPr/>
          </p:nvSpPr>
          <p:spPr bwMode="auto">
            <a:xfrm>
              <a:off x="2750" y="4694"/>
              <a:ext cx="821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LES ASPECTS MATERIELS</a:t>
              </a:r>
            </a:p>
          </p:txBody>
        </p:sp>
        <p:sp>
          <p:nvSpPr>
            <p:cNvPr id="54299" name="Text Box 26"/>
            <p:cNvSpPr txBox="1">
              <a:spLocks noChangeArrowheads="1"/>
            </p:cNvSpPr>
            <p:nvPr/>
          </p:nvSpPr>
          <p:spPr bwMode="auto">
            <a:xfrm>
              <a:off x="2976" y="2789"/>
              <a:ext cx="1217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LES CONNAISSANCES (Jeu, joueurs, démarche)</a:t>
              </a:r>
              <a:endParaRPr kumimoji="0" lang="fr-FR" alt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4300" name="Text Box 27"/>
            <p:cNvSpPr txBox="1">
              <a:spLocks noChangeArrowheads="1"/>
            </p:cNvSpPr>
            <p:nvPr/>
          </p:nvSpPr>
          <p:spPr bwMode="auto">
            <a:xfrm>
              <a:off x="3011" y="3778"/>
              <a:ext cx="894" cy="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3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LES OBJECTIFS</a:t>
              </a:r>
            </a:p>
          </p:txBody>
        </p:sp>
        <p:sp>
          <p:nvSpPr>
            <p:cNvPr id="54301" name="Oval 28"/>
            <p:cNvSpPr>
              <a:spLocks noChangeArrowheads="1"/>
            </p:cNvSpPr>
            <p:nvPr/>
          </p:nvSpPr>
          <p:spPr bwMode="auto">
            <a:xfrm>
              <a:off x="2024" y="2472"/>
              <a:ext cx="726" cy="6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679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12192001" cy="6858001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pic>
        <p:nvPicPr>
          <p:cNvPr id="5" name="Image 4" descr="occitanie_ppt_logo_Plan de travail 1.png"/>
          <p:cNvPicPr>
            <a:picLocks noChangeAspect="1"/>
          </p:cNvPicPr>
          <p:nvPr userDrawn="1"/>
        </p:nvPicPr>
        <p:blipFill>
          <a:blip r:embed="rId2"/>
          <a:srcRect l="2889" r="88832" b="79567"/>
          <a:stretch>
            <a:fillRect/>
          </a:stretch>
        </p:blipFill>
        <p:spPr>
          <a:xfrm>
            <a:off x="486888" y="0"/>
            <a:ext cx="985652" cy="140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5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F6D6-A7B2-4C5F-8FFA-6DCE0CE14A52}" type="slidenum"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97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C82D2-1D92-4918-A240-5300DBC51C72}" type="slidenum"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967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1716C-1913-4679-A291-9B610131A752}" type="slidenum"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038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00672-47AB-444F-89EF-5869A54F8F92}" type="slidenum">
              <a:rPr kumimoji="0" lang="fr-F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28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ccitanie_ppt_PageGarde_Plan de travail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5749" y="0"/>
            <a:ext cx="11906251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3288" y="4629897"/>
            <a:ext cx="5812971" cy="10287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3" name="Image 2" descr="occitanie_ppt_Section_Plan de travail 1_Plan de travail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ccitanie_ppt_PageGarde_Plan de travail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5749" y="0"/>
            <a:ext cx="11906251" cy="6858000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3137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3" name="Image 2" descr="occitanie_ppt_Section_Plan de travail 1_Plan de travail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8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ccitanie_ppt_PageGarde_Plan de travail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5749" y="0"/>
            <a:ext cx="11906251" cy="6858000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0663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3" name="Image 2" descr="occitanie_ppt_Section_Plan de travail 1_Plan de travail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9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ccitanie_ppt_PageGarde_Plan de travail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5749" y="0"/>
            <a:ext cx="11906251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3288" y="4629897"/>
            <a:ext cx="5812971" cy="10287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360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3" name="Image 2" descr="occitanie_ppt_Section_Plan de travail 1_Plan de travail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5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024" y="1257300"/>
            <a:ext cx="10086975" cy="1028700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 smtClean="0"/>
              <a:t>Your title here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3024" y="2514600"/>
            <a:ext cx="10086976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Write here subtitle</a:t>
            </a:r>
          </a:p>
          <a:p>
            <a:pPr lvl="1"/>
            <a:r>
              <a:rPr lang="en-US" dirty="0" smtClean="0"/>
              <a:t>Write here subtitle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Write here text</a:t>
            </a:r>
          </a:p>
          <a:p>
            <a:pPr lvl="3"/>
            <a:r>
              <a:rPr lang="en-US" dirty="0" smtClean="0"/>
              <a:t>Write here text</a:t>
            </a:r>
          </a:p>
          <a:p>
            <a:pPr lvl="4"/>
            <a:r>
              <a:rPr lang="en-US" dirty="0" smtClean="0"/>
              <a:t>Write here text </a:t>
            </a:r>
            <a:endParaRPr lang="en-US" dirty="0"/>
          </a:p>
        </p:txBody>
      </p:sp>
      <p:pic>
        <p:nvPicPr>
          <p:cNvPr id="4" name="Image 3" descr="occitanie_ppt_pied_Plan de travail 1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90" r:id="rId2"/>
    <p:sldLayoutId id="214748409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b="1" i="0" kern="1200" spc="-151" baseline="0">
          <a:solidFill>
            <a:schemeClr val="tx1"/>
          </a:solidFill>
          <a:latin typeface="+mj-lt"/>
          <a:ea typeface="Yorkshire" pitchFamily="2" charset="0"/>
          <a:cs typeface="Yorkshire" pitchFamily="2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232" userDrawn="1">
          <p15:clr>
            <a:srgbClr val="F26B43"/>
          </p15:clr>
        </p15:guide>
        <p15:guide id="27" orient="horz" pos="4032">
          <p15:clr>
            <a:srgbClr val="F26B43"/>
          </p15:clr>
        </p15:guide>
        <p15:guide id="28" pos="257" userDrawn="1">
          <p15:clr>
            <a:srgbClr val="F26B43"/>
          </p15:clr>
        </p15:guide>
        <p15:guide id="29" pos="7200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846" userDrawn="1">
          <p15:clr>
            <a:srgbClr val="F26B43"/>
          </p15:clr>
        </p15:guide>
        <p15:guide id="51" orient="horz" pos="129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024" y="1257300"/>
            <a:ext cx="10086975" cy="1028700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3024" y="2514600"/>
            <a:ext cx="10086976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pic>
        <p:nvPicPr>
          <p:cNvPr id="4" name="Image 3" descr="occitanie_ppt_pied_Plan de travail 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2A5E5-4236-4A63-A065-2CB0B77CA804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30/11/2021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38079-9F2B-43E1-A0B3-C59D64763F2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49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5" r:id="rId2"/>
  </p:sldLayoutIdLst>
  <p:hf sldNum="0"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b="1" i="0" kern="1200" spc="-151" baseline="0">
          <a:solidFill>
            <a:schemeClr val="tx1"/>
          </a:solidFill>
          <a:latin typeface="+mj-lt"/>
          <a:ea typeface="Yorkshire" pitchFamily="2" charset="0"/>
          <a:cs typeface="Yorkshire" pitchFamily="2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232">
          <p15:clr>
            <a:srgbClr val="F26B43"/>
          </p15:clr>
        </p15:guide>
        <p15:guide id="27" orient="horz" pos="4032">
          <p15:clr>
            <a:srgbClr val="F26B43"/>
          </p15:clr>
        </p15:guide>
        <p15:guide id="28" pos="257">
          <p15:clr>
            <a:srgbClr val="F26B43"/>
          </p15:clr>
        </p15:guide>
        <p15:guide id="29" pos="7200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846">
          <p15:clr>
            <a:srgbClr val="F26B43"/>
          </p15:clr>
        </p15:guide>
        <p15:guide id="51" orient="horz" pos="129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024" y="1257300"/>
            <a:ext cx="10086975" cy="1028700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3024" y="2514600"/>
            <a:ext cx="10086976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pic>
        <p:nvPicPr>
          <p:cNvPr id="4" name="Image 3" descr="occitanie_ppt_pied_Plan de travail 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2A5E5-4236-4A63-A065-2CB0B77CA804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30/11/2021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38079-9F2B-43E1-A0B3-C59D64763F2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6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9" r:id="rId2"/>
  </p:sldLayoutIdLst>
  <p:hf sldNum="0"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b="1" i="0" kern="1200" spc="-151" baseline="0">
          <a:solidFill>
            <a:schemeClr val="tx1"/>
          </a:solidFill>
          <a:latin typeface="+mj-lt"/>
          <a:ea typeface="Yorkshire" pitchFamily="2" charset="0"/>
          <a:cs typeface="Yorkshire" pitchFamily="2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232">
          <p15:clr>
            <a:srgbClr val="F26B43"/>
          </p15:clr>
        </p15:guide>
        <p15:guide id="27" orient="horz" pos="4032">
          <p15:clr>
            <a:srgbClr val="F26B43"/>
          </p15:clr>
        </p15:guide>
        <p15:guide id="28" pos="257">
          <p15:clr>
            <a:srgbClr val="F26B43"/>
          </p15:clr>
        </p15:guide>
        <p15:guide id="29" pos="7200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846">
          <p15:clr>
            <a:srgbClr val="F26B43"/>
          </p15:clr>
        </p15:guide>
        <p15:guide id="51" orient="horz" pos="129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024" y="1257300"/>
            <a:ext cx="10086975" cy="1028700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 smtClean="0"/>
              <a:t>Your title here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3024" y="2514600"/>
            <a:ext cx="10086976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Write here subtitle</a:t>
            </a:r>
          </a:p>
          <a:p>
            <a:pPr lvl="1"/>
            <a:r>
              <a:rPr lang="en-US" dirty="0" smtClean="0"/>
              <a:t>Write here subtitle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Write here text</a:t>
            </a:r>
          </a:p>
          <a:p>
            <a:pPr lvl="3"/>
            <a:r>
              <a:rPr lang="en-US" dirty="0" smtClean="0"/>
              <a:t>Write here text</a:t>
            </a:r>
          </a:p>
          <a:p>
            <a:pPr lvl="4"/>
            <a:r>
              <a:rPr lang="en-US" dirty="0" smtClean="0"/>
              <a:t>Write here text </a:t>
            </a:r>
            <a:endParaRPr lang="en-US" dirty="0"/>
          </a:p>
        </p:txBody>
      </p:sp>
      <p:pic>
        <p:nvPicPr>
          <p:cNvPr id="4" name="Image 3" descr="occitanie_ppt_pied_Plan de travail 1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5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b="1" i="0" kern="1200" spc="-151" baseline="0">
          <a:solidFill>
            <a:schemeClr val="tx1"/>
          </a:solidFill>
          <a:latin typeface="+mj-lt"/>
          <a:ea typeface="Yorkshire" pitchFamily="2" charset="0"/>
          <a:cs typeface="Yorkshire" pitchFamily="2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232">
          <p15:clr>
            <a:srgbClr val="F26B43"/>
          </p15:clr>
        </p15:guide>
        <p15:guide id="27" orient="horz" pos="4032">
          <p15:clr>
            <a:srgbClr val="F26B43"/>
          </p15:clr>
        </p15:guide>
        <p15:guide id="28" pos="257">
          <p15:clr>
            <a:srgbClr val="F26B43"/>
          </p15:clr>
        </p15:guide>
        <p15:guide id="29" pos="7200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846">
          <p15:clr>
            <a:srgbClr val="F26B43"/>
          </p15:clr>
        </p15:guide>
        <p15:guide id="51" orient="horz" pos="129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fr.fr/jouer-au-rugby/ecole_de_rugby/documents_utiles_ed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gle/ScPhSHVR2uU5WFEq9" TargetMode="External"/><Relationship Id="rId13" Type="http://schemas.openxmlformats.org/officeDocument/2006/relationships/hyperlink" Target="https://docs.google.com/spreadsheets/d/1aJUdV2ANlnurBridJQdcrmdMxq0Teb-72YA4lRN-OB8/edit?usp=sharing" TargetMode="External"/><Relationship Id="rId3" Type="http://schemas.openxmlformats.org/officeDocument/2006/relationships/hyperlink" Target="https://forms.gle/uXDUXpS1Em4Tz4dn8" TargetMode="External"/><Relationship Id="rId7" Type="http://schemas.openxmlformats.org/officeDocument/2006/relationships/hyperlink" Target="https://docs.google.com/spreadsheets/d/11Rsp8Uj40qmbpiNz63uhocetdnLwm-WMyaHxIWU7jgk/edit?usp=sharing" TargetMode="External"/><Relationship Id="rId12" Type="http://schemas.openxmlformats.org/officeDocument/2006/relationships/hyperlink" Target="https://forms.gle/W3gs53wPTpcm52VG6" TargetMode="External"/><Relationship Id="rId2" Type="http://schemas.openxmlformats.org/officeDocument/2006/relationships/hyperlink" Target="https://forms.gle/uWbZgTC56dhXgFtB8" TargetMode="External"/><Relationship Id="rId16" Type="http://schemas.openxmlformats.org/officeDocument/2006/relationships/hyperlink" Target="https://docs.google.com/spreadsheets/d/1YSHp0O-k9bJqdOMPB2Y9B-hssNpqMJabzjZcQNVbnEQ/edit?usp=sharing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forms.gle/PN9Fkwv8gCVEXq5H7" TargetMode="External"/><Relationship Id="rId11" Type="http://schemas.openxmlformats.org/officeDocument/2006/relationships/hyperlink" Target="https://forms.gle/8VEBkF8bQixLwTZk8" TargetMode="External"/><Relationship Id="rId5" Type="http://schemas.openxmlformats.org/officeDocument/2006/relationships/hyperlink" Target="https://forms.gle/3aKie5QKEsgUQRsj7" TargetMode="External"/><Relationship Id="rId15" Type="http://schemas.openxmlformats.org/officeDocument/2006/relationships/hyperlink" Target="https://forms.gle/WZ7R4AY6yCQb3J8o7" TargetMode="External"/><Relationship Id="rId10" Type="http://schemas.openxmlformats.org/officeDocument/2006/relationships/hyperlink" Target="https://docs.google.com/spreadsheets/d/1K3nKyy3xH_G6B_WepdFMnNKBwQsJIO9Qc8NqEy_Dk6U/edit?usp=sharing" TargetMode="External"/><Relationship Id="rId4" Type="http://schemas.openxmlformats.org/officeDocument/2006/relationships/hyperlink" Target="https://docs.google.com/spreadsheets/d/18s9geESGe0SF6u8AR4rwmAy5XTY0w-uZo7yTTWuCxQs/edit?usp=sharing" TargetMode="External"/><Relationship Id="rId9" Type="http://schemas.openxmlformats.org/officeDocument/2006/relationships/hyperlink" Target="https://forms.gle/Dtbk1CAw2KDdsW8e7" TargetMode="External"/><Relationship Id="rId14" Type="http://schemas.openxmlformats.org/officeDocument/2006/relationships/hyperlink" Target="https://forms.gle/eShHkWZEa5ZxD65G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62453" y="4479229"/>
            <a:ext cx="6267796" cy="1547498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BF BABY RUGBY</a:t>
            </a:r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32509" y="284725"/>
            <a:ext cx="1128037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/>
              <a:t>Validation du bloc 2:</a:t>
            </a:r>
          </a:p>
          <a:p>
            <a:pPr algn="ctr"/>
            <a:endParaRPr lang="fr-FR" b="1" u="sng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Encadrer un plateau/rencontre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Questionnaire règlement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9" y="2409839"/>
            <a:ext cx="10058400" cy="249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1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39092" y="258856"/>
            <a:ext cx="100168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Bloc 3: Appliquer une </a:t>
            </a:r>
            <a:r>
              <a:rPr lang="fr-FR" b="1" dirty="0" smtClean="0">
                <a:solidFill>
                  <a:srgbClr val="FF0000"/>
                </a:solidFill>
              </a:rPr>
              <a:t>démarche pédagogique </a:t>
            </a:r>
            <a:r>
              <a:rPr lang="fr-FR" b="1" dirty="0" smtClean="0"/>
              <a:t>– Créer et garantir un climat d’apprentissage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471351" y="1035607"/>
            <a:ext cx="825453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BC3.1 Identifier les exigences de l’activité: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Caractériser les tâches motrices, cognitives et psychologiques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Repérer les risques susceptibles d’être génères par ces tâches</a:t>
            </a: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1454725" y="2238646"/>
            <a:ext cx="825453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BC3.2 Identifier les ressources des enfants, les définir dans les tâches collectives et individuelles</a:t>
            </a:r>
            <a:endParaRPr lang="fr-FR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1454725" y="3210687"/>
            <a:ext cx="825453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BC3.3 Définir des objectifs et concevoir des situations pédagogiques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Formaliser les objectifs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Concevoir les situations </a:t>
            </a:r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1463039" y="4469561"/>
            <a:ext cx="8246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BC3.4 Animer des situations pédagogiques: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Mettre en œuvre un climat d’apprentissage sécurisant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Observer et évaluer les réalisations des enfants</a:t>
            </a:r>
            <a:endParaRPr lang="fr-FR" sz="1600" dirty="0"/>
          </a:p>
        </p:txBody>
      </p:sp>
      <p:sp>
        <p:nvSpPr>
          <p:cNvPr id="9" name="Ellipse 8"/>
          <p:cNvSpPr/>
          <p:nvPr/>
        </p:nvSpPr>
        <p:spPr>
          <a:xfrm>
            <a:off x="623455" y="1263535"/>
            <a:ext cx="1479665" cy="13459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0440786" y="1149661"/>
            <a:ext cx="1230283" cy="13217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TP en centre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1862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5512" y="300059"/>
            <a:ext cx="1128037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 smtClean="0"/>
              <a:t>Validation du bloc 3:</a:t>
            </a:r>
          </a:p>
          <a:p>
            <a:pPr algn="ctr"/>
            <a:endParaRPr lang="fr-FR" sz="1600" b="1" u="sng" dirty="0" smtClean="0"/>
          </a:p>
          <a:p>
            <a:pPr marL="285750" indent="-285750">
              <a:buFontTx/>
              <a:buChar char="-"/>
            </a:pPr>
            <a:r>
              <a:rPr lang="fr-FR" sz="1600" dirty="0" smtClean="0"/>
              <a:t>Conception et animation d’une séance complète suivi d’un entretien de 15’avec son collectif dans sa structure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OU si difficultés d’organisation: entretien à partir d’une vidéo (non montée et exploitable) de l’éducateur (séance </a:t>
            </a:r>
            <a:r>
              <a:rPr lang="fr-FR" sz="1600" dirty="0" err="1" smtClean="0"/>
              <a:t>compléte</a:t>
            </a:r>
            <a:r>
              <a:rPr lang="fr-FR" sz="1600" dirty="0" smtClean="0"/>
              <a:t>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15" y="1865746"/>
            <a:ext cx="9538854" cy="476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86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353" y="499938"/>
            <a:ext cx="10058400" cy="553246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96538" y="5278582"/>
            <a:ext cx="10000211" cy="7538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164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9506" y="822959"/>
            <a:ext cx="254369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P</a:t>
            </a:r>
            <a:r>
              <a:rPr lang="fr-FR" sz="2400" b="1" dirty="0" smtClean="0"/>
              <a:t>ositionnement</a:t>
            </a:r>
            <a:endParaRPr lang="fr-FR" sz="2400" b="1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684199"/>
              </p:ext>
            </p:extLst>
          </p:nvPr>
        </p:nvGraphicFramePr>
        <p:xfrm>
          <a:off x="3144463" y="976898"/>
          <a:ext cx="8376976" cy="4783816"/>
        </p:xfrm>
        <a:graphic>
          <a:graphicData uri="http://schemas.openxmlformats.org/drawingml/2006/table">
            <a:tbl>
              <a:tblPr/>
              <a:tblGrid>
                <a:gridCol w="1644287">
                  <a:extLst>
                    <a:ext uri="{9D8B030D-6E8A-4147-A177-3AD203B41FA5}">
                      <a16:colId xmlns:a16="http://schemas.microsoft.com/office/drawing/2014/main" val="1724493689"/>
                    </a:ext>
                  </a:extLst>
                </a:gridCol>
                <a:gridCol w="844364">
                  <a:extLst>
                    <a:ext uri="{9D8B030D-6E8A-4147-A177-3AD203B41FA5}">
                      <a16:colId xmlns:a16="http://schemas.microsoft.com/office/drawing/2014/main" val="3237452636"/>
                    </a:ext>
                  </a:extLst>
                </a:gridCol>
                <a:gridCol w="844364">
                  <a:extLst>
                    <a:ext uri="{9D8B030D-6E8A-4147-A177-3AD203B41FA5}">
                      <a16:colId xmlns:a16="http://schemas.microsoft.com/office/drawing/2014/main" val="3404853193"/>
                    </a:ext>
                  </a:extLst>
                </a:gridCol>
                <a:gridCol w="1610957">
                  <a:extLst>
                    <a:ext uri="{9D8B030D-6E8A-4147-A177-3AD203B41FA5}">
                      <a16:colId xmlns:a16="http://schemas.microsoft.com/office/drawing/2014/main" val="3461574210"/>
                    </a:ext>
                  </a:extLst>
                </a:gridCol>
                <a:gridCol w="1610957">
                  <a:extLst>
                    <a:ext uri="{9D8B030D-6E8A-4147-A177-3AD203B41FA5}">
                      <a16:colId xmlns:a16="http://schemas.microsoft.com/office/drawing/2014/main" val="1978996790"/>
                    </a:ext>
                  </a:extLst>
                </a:gridCol>
                <a:gridCol w="999904">
                  <a:extLst>
                    <a:ext uri="{9D8B030D-6E8A-4147-A177-3AD203B41FA5}">
                      <a16:colId xmlns:a16="http://schemas.microsoft.com/office/drawing/2014/main" val="2788048326"/>
                    </a:ext>
                  </a:extLst>
                </a:gridCol>
                <a:gridCol w="822143">
                  <a:extLst>
                    <a:ext uri="{9D8B030D-6E8A-4147-A177-3AD203B41FA5}">
                      <a16:colId xmlns:a16="http://schemas.microsoft.com/office/drawing/2014/main" val="167870825"/>
                    </a:ext>
                  </a:extLst>
                </a:gridCol>
              </a:tblGrid>
              <a:tr h="20799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 du club</a:t>
                      </a:r>
                    </a:p>
                  </a:txBody>
                  <a:tcPr marL="7099" marR="7099" marT="7099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8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</a:t>
                      </a:r>
                    </a:p>
                  </a:txBody>
                  <a:tcPr marL="7099" marR="7099" marT="7099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8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Prénom</a:t>
                      </a:r>
                    </a:p>
                  </a:txBody>
                  <a:tcPr marL="7099" marR="7099" marT="7099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8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catégorie</a:t>
                      </a:r>
                    </a:p>
                  </a:txBody>
                  <a:tcPr marL="7099" marR="7099" marT="7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8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Diplôme équivalence UC1</a:t>
                      </a:r>
                    </a:p>
                  </a:txBody>
                  <a:tcPr marL="7099" marR="7099" marT="7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8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BF ACQUIS</a:t>
                      </a:r>
                    </a:p>
                  </a:txBody>
                  <a:tcPr marL="7099" marR="7099" marT="7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8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PSC1</a:t>
                      </a:r>
                    </a:p>
                  </a:txBody>
                  <a:tcPr marL="7099" marR="7099" marT="7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8E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514396"/>
                  </a:ext>
                </a:extLst>
              </a:tr>
              <a:tr h="20799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ASU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RUEDA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Yoan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fr-FR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4ans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cours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06351"/>
                  </a:ext>
                </a:extLst>
              </a:tr>
              <a:tr h="20799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BESSIERES SPORTING CLUB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MOMBELLO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FRANCK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5-6 ans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oui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6814243"/>
                  </a:ext>
                </a:extLst>
              </a:tr>
              <a:tr h="2079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NAVARRO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FLORIAN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5-6 ans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oui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590927"/>
                  </a:ext>
                </a:extLst>
              </a:tr>
              <a:tr h="20799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BSCR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DELPECH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BRUNO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698702"/>
                  </a:ext>
                </a:extLst>
              </a:tr>
              <a:tr h="20799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ENTENTE VALLEE DU GIROU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DELEAU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ALAIN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5-6 </a:t>
                      </a:r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ans et 3 4ans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cours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103669"/>
                  </a:ext>
                </a:extLst>
              </a:tr>
              <a:tr h="2079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DAVID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MAELLE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181653"/>
                  </a:ext>
                </a:extLst>
              </a:tr>
              <a:tr h="20799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GRENADE</a:t>
                      </a:r>
                    </a:p>
                  </a:txBody>
                  <a:tcPr marL="7099" marR="7099" marT="7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COUREL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Matthieu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290099"/>
                  </a:ext>
                </a:extLst>
              </a:tr>
              <a:tr h="2079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Martin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Sarah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5-6 ans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416287"/>
                  </a:ext>
                </a:extLst>
              </a:tr>
              <a:tr h="2079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HUDRY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Ophélie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3-4 ans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229125"/>
                  </a:ext>
                </a:extLst>
              </a:tr>
              <a:tr h="20799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RC Launaguet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Dedun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Line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5-6 ans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33980"/>
                  </a:ext>
                </a:extLst>
              </a:tr>
              <a:tr h="20799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 Montastrucois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Birebent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Julien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5-6 ans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</a:t>
                      </a:r>
                      <a:r>
                        <a:rPr lang="fr-FR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cours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230105"/>
                  </a:ext>
                </a:extLst>
              </a:tr>
              <a:tr h="2079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JULIEN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Matthieu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5-6 ans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cours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429905"/>
                  </a:ext>
                </a:extLst>
              </a:tr>
              <a:tr h="2079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Toulouse Lalande Aucamville XV</a:t>
                      </a:r>
                    </a:p>
                  </a:txBody>
                  <a:tcPr marL="7099" marR="7099" marT="7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GARCIA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Emilie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5-6 ans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cours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862518"/>
                  </a:ext>
                </a:extLst>
              </a:tr>
              <a:tr h="2079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SOULIER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philippe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5-6 ans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cours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867632"/>
                  </a:ext>
                </a:extLst>
              </a:tr>
              <a:tr h="20799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VILLEMUR FRONTON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GONZALEZ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CEDRIC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cours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1817883"/>
                  </a:ext>
                </a:extLst>
              </a:tr>
              <a:tr h="2079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BOUBALS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ARNAUD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5-6 ans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cours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70759"/>
                  </a:ext>
                </a:extLst>
              </a:tr>
              <a:tr h="20799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FCTT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PAGES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GAUTHIER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3/4 5/6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cours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725479"/>
                  </a:ext>
                </a:extLst>
              </a:tr>
              <a:tr h="20799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RASQUIN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CLOE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4ANS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860844"/>
                  </a:ext>
                </a:extLst>
              </a:tr>
              <a:tr h="20799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RENAUD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VICTORIA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4ANS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935142"/>
                  </a:ext>
                </a:extLst>
              </a:tr>
              <a:tr h="20799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TMR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BOUIN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MYRIAM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5-6 ans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fr-FR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cours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874872"/>
                  </a:ext>
                </a:extLst>
              </a:tr>
              <a:tr h="20799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LOUMES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philippe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4ANS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167634"/>
                  </a:ext>
                </a:extLst>
              </a:tr>
              <a:tr h="20799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LOUMES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 PIERRE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4ANS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9668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677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153178" y="4146720"/>
            <a:ext cx="6267796" cy="1747004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+ Livret du </a:t>
            </a:r>
            <a:r>
              <a:rPr lang="fr-FR" dirty="0">
                <a:solidFill>
                  <a:schemeClr val="bg1"/>
                </a:solidFill>
              </a:rPr>
              <a:t>J</a:t>
            </a:r>
            <a:r>
              <a:rPr lang="fr-FR" dirty="0" smtClean="0">
                <a:solidFill>
                  <a:schemeClr val="bg1"/>
                </a:solidFill>
              </a:rPr>
              <a:t>eune Joueur + guide BABY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53178" y="6041567"/>
            <a:ext cx="608634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>
                <a:hlinkClick r:id="rId2"/>
              </a:rPr>
              <a:t>Documents utiles - Fédération Française de Rugby (ffr.fr)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67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62453" y="4479229"/>
            <a:ext cx="6267796" cy="1747004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Présentation de la formation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535" y="441098"/>
            <a:ext cx="10058400" cy="547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81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74" y="483020"/>
            <a:ext cx="9614225" cy="592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02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ZoneTexte 162"/>
          <p:cNvSpPr txBox="1"/>
          <p:nvPr/>
        </p:nvSpPr>
        <p:spPr>
          <a:xfrm>
            <a:off x="3952701" y="469447"/>
            <a:ext cx="354122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BF Baby</a:t>
            </a:r>
            <a:endParaRPr lang="fr-FR" sz="4400" dirty="0"/>
          </a:p>
        </p:txBody>
      </p:sp>
      <p:sp>
        <p:nvSpPr>
          <p:cNvPr id="3" name="ZoneTexte 2"/>
          <p:cNvSpPr txBox="1"/>
          <p:nvPr/>
        </p:nvSpPr>
        <p:spPr>
          <a:xfrm>
            <a:off x="2583178" y="1893916"/>
            <a:ext cx="628026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u="sng" dirty="0" smtClean="0"/>
              <a:t>Bloc 1</a:t>
            </a:r>
            <a:r>
              <a:rPr lang="fr-FR" dirty="0" smtClean="0"/>
              <a:t>: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10h e-learning (petite enfance)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équivalence diplôme petite enfance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suivi club (animation conception séance)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157153" y="3265492"/>
            <a:ext cx="800515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u="sng" dirty="0" smtClean="0"/>
              <a:t>Bloc 2</a:t>
            </a:r>
            <a:r>
              <a:rPr lang="fr-FR" dirty="0" smtClean="0"/>
              <a:t>: </a:t>
            </a:r>
          </a:p>
          <a:p>
            <a:pPr marL="285750" indent="-285750">
              <a:buFontTx/>
              <a:buChar char="-"/>
            </a:pPr>
            <a:r>
              <a:rPr lang="fr-FR" dirty="0"/>
              <a:t>7</a:t>
            </a:r>
            <a:r>
              <a:rPr lang="fr-FR" dirty="0" smtClean="0"/>
              <a:t>h présentiel (guide baby)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Suivi en club (gestion organisation de la séance et/ou plateau rencontre)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157153" y="4653259"/>
            <a:ext cx="800515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u="sng" dirty="0" smtClean="0"/>
              <a:t>Bloc 3</a:t>
            </a:r>
            <a:r>
              <a:rPr lang="fr-FR" dirty="0" smtClean="0"/>
              <a:t>: 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12h présentiel (aspects pédagogiques démarche) dont évaluation formative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Suivi club (animation conception séance)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994658" y="1381736"/>
            <a:ext cx="54573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1h de présentation générale et positionnement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863442" y="447366"/>
            <a:ext cx="3115197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100" dirty="0" smtClean="0"/>
              <a:t>19 octobre : 19h/21h </a:t>
            </a:r>
            <a:r>
              <a:rPr lang="fr-FR" sz="1100" dirty="0" err="1" smtClean="0"/>
              <a:t>visio</a:t>
            </a:r>
            <a:r>
              <a:rPr lang="fr-FR" sz="1100" dirty="0" smtClean="0"/>
              <a:t>: présentation de la formation, guide baby</a:t>
            </a:r>
          </a:p>
          <a:p>
            <a:pPr marL="285750" indent="-285750">
              <a:buFontTx/>
              <a:buChar char="-"/>
            </a:pPr>
            <a:r>
              <a:rPr lang="fr-FR" sz="1100" smtClean="0"/>
              <a:t>Plateaux m6 </a:t>
            </a:r>
            <a:r>
              <a:rPr lang="fr-FR" sz="1100" dirty="0" smtClean="0"/>
              <a:t>: 27 </a:t>
            </a:r>
            <a:r>
              <a:rPr lang="fr-FR" sz="1100" dirty="0" err="1" smtClean="0"/>
              <a:t>nov</a:t>
            </a:r>
            <a:r>
              <a:rPr lang="fr-FR" sz="1100" dirty="0" smtClean="0"/>
              <a:t>, 11dec, 15 </a:t>
            </a:r>
            <a:r>
              <a:rPr lang="fr-FR" sz="1100" dirty="0" err="1" smtClean="0"/>
              <a:t>janv</a:t>
            </a:r>
            <a:endParaRPr lang="fr-FR" sz="1100" dirty="0" smtClean="0"/>
          </a:p>
          <a:p>
            <a:pPr marL="285750" indent="-285750">
              <a:buFontTx/>
              <a:buChar char="-"/>
            </a:pPr>
            <a:r>
              <a:rPr lang="fr-FR" sz="1100" dirty="0" smtClean="0"/>
              <a:t>4 </a:t>
            </a:r>
            <a:r>
              <a:rPr lang="fr-FR" sz="1100" dirty="0" err="1" smtClean="0"/>
              <a:t>dec</a:t>
            </a:r>
            <a:r>
              <a:rPr lang="fr-FR" sz="1100" dirty="0" smtClean="0"/>
              <a:t>: présentiel: les lois de l’exercices, conception et animation terrain</a:t>
            </a:r>
          </a:p>
          <a:p>
            <a:pPr marL="285750" indent="-285750">
              <a:buFontTx/>
              <a:buChar char="-"/>
            </a:pPr>
            <a:r>
              <a:rPr lang="fr-FR" sz="1100" dirty="0" smtClean="0"/>
              <a:t>14 </a:t>
            </a:r>
            <a:r>
              <a:rPr lang="fr-FR" sz="1100" dirty="0" err="1" smtClean="0"/>
              <a:t>janv</a:t>
            </a:r>
            <a:r>
              <a:rPr lang="fr-FR" sz="1100" dirty="0"/>
              <a:t>,</a:t>
            </a:r>
            <a:r>
              <a:rPr lang="fr-FR" sz="1100" dirty="0" smtClean="0"/>
              <a:t> </a:t>
            </a:r>
            <a:r>
              <a:rPr lang="fr-FR" sz="1100" dirty="0" err="1" smtClean="0"/>
              <a:t>visio</a:t>
            </a:r>
            <a:r>
              <a:rPr lang="fr-FR" sz="1100" dirty="0" smtClean="0"/>
              <a:t> 19h/21h: la genèse du jeu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32080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706580" y="878993"/>
            <a:ext cx="1071510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BC1.1 Prendre en compte les </a:t>
            </a:r>
            <a:r>
              <a:rPr lang="fr-FR" sz="1600" dirty="0" smtClean="0">
                <a:solidFill>
                  <a:srgbClr val="FF0000"/>
                </a:solidFill>
              </a:rPr>
              <a:t>caractéristiques et les besoins des enfants</a:t>
            </a:r>
            <a:r>
              <a:rPr lang="fr-FR" sz="16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Identifier les ressources de la petite enfance (3/6ans)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Respecter les étapes du développement psychomoteur (3/6ans)</a:t>
            </a:r>
            <a:endParaRPr lang="fr-FR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706581" y="1923887"/>
            <a:ext cx="1071510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BC1.2 Concevoir des </a:t>
            </a:r>
            <a:r>
              <a:rPr lang="fr-FR" sz="1600" dirty="0" smtClean="0">
                <a:solidFill>
                  <a:srgbClr val="FF0000"/>
                </a:solidFill>
              </a:rPr>
              <a:t>séances adaptées </a:t>
            </a:r>
            <a:r>
              <a:rPr lang="fr-FR" sz="16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Définir les objectifs adaptés aux besoins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Concevoir des situations pédagogiques permettant d’atteindre les objectifs dans un contexte sécurisant</a:t>
            </a:r>
            <a:endParaRPr lang="fr-FR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706580" y="2969708"/>
            <a:ext cx="1071510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BC1.3 Accueillir les enfants- </a:t>
            </a:r>
            <a:r>
              <a:rPr lang="fr-FR" sz="1600" dirty="0" smtClean="0">
                <a:solidFill>
                  <a:srgbClr val="FF0000"/>
                </a:solidFill>
              </a:rPr>
              <a:t>animer et évaluer les séances</a:t>
            </a:r>
            <a:r>
              <a:rPr lang="fr-FR" sz="16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Créer un climat motivationnel, ludique et « sécurisé »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Transmettre efficacement les consignes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Mettre en place les situations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Animer en sécurité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Evaluer la séance</a:t>
            </a:r>
            <a:endParaRPr lang="fr-FR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706582" y="4831749"/>
            <a:ext cx="1071510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BC1.4 </a:t>
            </a:r>
            <a:r>
              <a:rPr lang="fr-FR" sz="1600" dirty="0" smtClean="0">
                <a:solidFill>
                  <a:srgbClr val="FF0000"/>
                </a:solidFill>
              </a:rPr>
              <a:t>Accueillir les parents</a:t>
            </a:r>
            <a:r>
              <a:rPr lang="fr-FR" sz="1600" dirty="0" smtClean="0"/>
              <a:t>, les impliquer dans la « gestion » de l’environnement de la séance: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Communiquer efficacement avec eux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Définir leurs taches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Les accompagner dans la réalisation de celle-ci 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Evaluer la qualité de la réalisation de ces taches</a:t>
            </a:r>
            <a:endParaRPr lang="fr-FR" sz="1600" dirty="0"/>
          </a:p>
        </p:txBody>
      </p:sp>
      <p:sp>
        <p:nvSpPr>
          <p:cNvPr id="2" name="ZoneTexte 1"/>
          <p:cNvSpPr txBox="1"/>
          <p:nvPr/>
        </p:nvSpPr>
        <p:spPr>
          <a:xfrm>
            <a:off x="2568632" y="258856"/>
            <a:ext cx="76892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Bloc 1:Concevoir et animer des séances adaptées à la petite enfance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168984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589761"/>
            <a:ext cx="6096000" cy="56784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1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Séquence </a:t>
            </a:r>
            <a:r>
              <a:rPr lang="fr-FR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Guide Pédagogique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Séquence 2</a:t>
            </a: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Séquence 2 questionnaire des experts : </a:t>
            </a:r>
            <a:r>
              <a:rPr lang="fr-FR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ICI</a:t>
            </a: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Séquence 2 questionnaire corrigé accès aux réponses : </a:t>
            </a:r>
            <a:r>
              <a:rPr lang="fr-FR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ICI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Accès au tableau Excel des résultats </a:t>
            </a:r>
            <a:r>
              <a:rPr lang="fr-FR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ICI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Séquence 3</a:t>
            </a: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Séquence 3 questionnaire :</a:t>
            </a:r>
            <a:r>
              <a:rPr lang="fr-FR" sz="11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100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ICI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Séquence 3 questionnaire accès aux réponses :</a:t>
            </a:r>
            <a:r>
              <a:rPr lang="fr-FR" sz="11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100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ICI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Accès au tableau Excel des</a:t>
            </a:r>
            <a:r>
              <a:rPr lang="fr-FR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réponses </a:t>
            </a: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fr-FR" sz="1100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ICI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Séquence 4</a:t>
            </a: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Séquence 4 questionnaire :</a:t>
            </a:r>
            <a:r>
              <a:rPr lang="fr-FR" sz="11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100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ICI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Séquence 4 questionnaire accès aux réponses :</a:t>
            </a:r>
            <a:r>
              <a:rPr lang="fr-FR" sz="11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100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ICI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Accès au tableau Excel des</a:t>
            </a:r>
            <a:r>
              <a:rPr lang="fr-FR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réponses </a:t>
            </a: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fr-FR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10"/>
              </a:rPr>
              <a:t>ICI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Séquence 5</a:t>
            </a: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Séquence 5 questionnaire :</a:t>
            </a:r>
            <a:r>
              <a:rPr lang="fr-FR" sz="11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100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11"/>
              </a:rPr>
              <a:t>ICI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Séquence 5 questionnaire accès aux réponses :</a:t>
            </a:r>
            <a:r>
              <a:rPr lang="fr-FR" sz="11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100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12"/>
              </a:rPr>
              <a:t>ICI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Accès au tableau Excel des</a:t>
            </a:r>
            <a:r>
              <a:rPr lang="fr-FR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réponses </a:t>
            </a: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fr-FR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13"/>
              </a:rPr>
              <a:t>ICI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Séquence 6</a:t>
            </a: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Séquence 6 questionnaire :</a:t>
            </a:r>
            <a:r>
              <a:rPr lang="fr-FR" sz="11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100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14"/>
              </a:rPr>
              <a:t>ICI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Séquence 6 questionnaire accès aux réponses :</a:t>
            </a:r>
            <a:r>
              <a:rPr lang="fr-FR" sz="11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100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15"/>
              </a:rPr>
              <a:t>ICI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Accès au tableau Excel des</a:t>
            </a:r>
            <a:r>
              <a:rPr lang="fr-FR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réponses </a:t>
            </a: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fr-FR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16"/>
              </a:rPr>
              <a:t>ICI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Séquence 7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Visite Club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6255" y="1379913"/>
            <a:ext cx="2394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Liens bloc 1 avec le </a:t>
            </a:r>
            <a:r>
              <a:rPr lang="fr-FR" dirty="0" err="1" smtClean="0"/>
              <a:t>swisstransfer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113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820" y="2423110"/>
            <a:ext cx="7207257" cy="394782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32509" y="284725"/>
            <a:ext cx="1128037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/>
              <a:t>Validation du bloc 1:</a:t>
            </a:r>
          </a:p>
          <a:p>
            <a:pPr algn="ctr"/>
            <a:endParaRPr lang="fr-FR" b="1" u="sng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Conception et animation d’une séance complète suivi d’un entretien de 15’avec son collectif dans sa structure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Questionnaire sur le visionnage du bloc (envoyé par </a:t>
            </a:r>
            <a:r>
              <a:rPr lang="fr-FR" dirty="0" err="1" smtClean="0"/>
              <a:t>swiss</a:t>
            </a:r>
            <a:r>
              <a:rPr lang="fr-FR" dirty="0" smtClean="0"/>
              <a:t> </a:t>
            </a:r>
            <a:r>
              <a:rPr lang="fr-FR" dirty="0" err="1" smtClean="0"/>
              <a:t>transfer</a:t>
            </a:r>
            <a:r>
              <a:rPr lang="fr-F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0561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63535" y="258856"/>
            <a:ext cx="95513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Bloc 2:Préparer et accompagner des moins de 6 ans dans les 1</a:t>
            </a:r>
            <a:r>
              <a:rPr lang="fr-FR" b="1" baseline="30000" dirty="0" smtClean="0"/>
              <a:t>er</a:t>
            </a:r>
            <a:r>
              <a:rPr lang="fr-FR" b="1" dirty="0" smtClean="0"/>
              <a:t> pas en école de rugby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263535" y="808149"/>
            <a:ext cx="878655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BC2.1 Identifier les exigences des « jeux pratiqués » dans les « 1</a:t>
            </a:r>
            <a:r>
              <a:rPr lang="fr-FR" sz="1400" baseline="30000" dirty="0" smtClean="0"/>
              <a:t>er</a:t>
            </a:r>
            <a:r>
              <a:rPr lang="fr-FR" sz="1400" dirty="0" smtClean="0"/>
              <a:t> pas en rugby »: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Définir l’esprit et les principes des formes de </a:t>
            </a:r>
            <a:r>
              <a:rPr lang="fr-FR" sz="1400" dirty="0" smtClean="0">
                <a:solidFill>
                  <a:srgbClr val="FF0000"/>
                </a:solidFill>
              </a:rPr>
              <a:t>jeu pratiqués </a:t>
            </a:r>
            <a:r>
              <a:rPr lang="fr-FR" sz="1400" dirty="0" smtClean="0"/>
              <a:t>dans les « 1</a:t>
            </a:r>
            <a:r>
              <a:rPr lang="fr-FR" sz="1400" baseline="30000" dirty="0" smtClean="0"/>
              <a:t>er</a:t>
            </a:r>
            <a:r>
              <a:rPr lang="fr-FR" sz="1400" dirty="0" smtClean="0"/>
              <a:t> pas »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Respecter et faire respecter </a:t>
            </a:r>
            <a:r>
              <a:rPr lang="fr-FR" sz="1400" dirty="0" smtClean="0">
                <a:solidFill>
                  <a:srgbClr val="FF0000"/>
                </a:solidFill>
              </a:rPr>
              <a:t>un règlement 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63533" y="1742062"/>
            <a:ext cx="878655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BC2.2 Prendre en compte les enfants: identifier </a:t>
            </a:r>
            <a:r>
              <a:rPr lang="fr-FR" sz="1400" dirty="0" smtClean="0">
                <a:solidFill>
                  <a:srgbClr val="FF0000"/>
                </a:solidFill>
              </a:rPr>
              <a:t>les ressources </a:t>
            </a:r>
            <a:r>
              <a:rPr lang="fr-FR" sz="1400" dirty="0" smtClean="0"/>
              <a:t>mobilisables par les M6 dans les formes de jeu « 1</a:t>
            </a:r>
            <a:r>
              <a:rPr lang="fr-FR" sz="1400" baseline="30000" dirty="0" smtClean="0"/>
              <a:t>er</a:t>
            </a:r>
            <a:r>
              <a:rPr lang="fr-FR" sz="1400" dirty="0" smtClean="0"/>
              <a:t> pas »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1263534" y="2486844"/>
            <a:ext cx="878655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BC2.3 </a:t>
            </a:r>
            <a:r>
              <a:rPr lang="fr-FR" sz="1400" dirty="0" smtClean="0">
                <a:solidFill>
                  <a:srgbClr val="FF0000"/>
                </a:solidFill>
              </a:rPr>
              <a:t>Concevoir des séances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Démarche pédagogique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Définir des objectifs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Construire des situations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1263535" y="3675389"/>
            <a:ext cx="8786553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BC2.4 </a:t>
            </a:r>
            <a:r>
              <a:rPr lang="fr-FR" sz="1400" dirty="0" smtClean="0">
                <a:solidFill>
                  <a:srgbClr val="FF0000"/>
                </a:solidFill>
              </a:rPr>
              <a:t>Animer et évaluer  des séances </a:t>
            </a:r>
            <a:r>
              <a:rPr lang="fr-FR" sz="1400" dirty="0" smtClean="0"/>
              <a:t>dans un contexte sécurisant: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Créer un climat motivationnel et « sécurisé » 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Partager des objectifs transmettre efficacement des consignes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Mettre en place les situations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Animer les situations en sécurité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Evaluer la séance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1263535" y="5286509"/>
            <a:ext cx="8786553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BC2.5 Accompagner sur les </a:t>
            </a:r>
            <a:r>
              <a:rPr lang="fr-FR" sz="1400" dirty="0" smtClean="0">
                <a:solidFill>
                  <a:srgbClr val="FF0000"/>
                </a:solidFill>
              </a:rPr>
              <a:t>plateaux/rencontres: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Concevoir l’organisation matériel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Animer ou arbitrer selon la catégorie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Gérer le groupe d’enfants pendant le plateau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Créer et maintenir un climat motivationnel et d’apprentissage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Gérer l’environnement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758488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va Powerpoint Template">
  <a:themeElements>
    <a:clrScheme name="Ligue Occitanie Rugby">
      <a:dk1>
        <a:srgbClr val="000000"/>
      </a:dk1>
      <a:lt1>
        <a:srgbClr val="FFFFFF"/>
      </a:lt1>
      <a:dk2>
        <a:srgbClr val="000000"/>
      </a:dk2>
      <a:lt2>
        <a:srgbClr val="FEFCFF"/>
      </a:lt2>
      <a:accent1>
        <a:srgbClr val="E30613"/>
      </a:accent1>
      <a:accent2>
        <a:srgbClr val="7F1810"/>
      </a:accent2>
      <a:accent3>
        <a:srgbClr val="C11818"/>
      </a:accent3>
      <a:accent4>
        <a:srgbClr val="FFFF00"/>
      </a:accent4>
      <a:accent5>
        <a:srgbClr val="FFC000"/>
      </a:accent5>
      <a:accent6>
        <a:srgbClr val="000000"/>
      </a:accent6>
      <a:hlink>
        <a:srgbClr val="E30613"/>
      </a:hlink>
      <a:folHlink>
        <a:srgbClr val="BFBFBF"/>
      </a:folHlink>
    </a:clrScheme>
    <a:fontScheme name="Ligue Occitanie Rugb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1_Nova Powerpoint Template">
  <a:themeElements>
    <a:clrScheme name="Ligue Occitanie Rugby">
      <a:dk1>
        <a:srgbClr val="000000"/>
      </a:dk1>
      <a:lt1>
        <a:srgbClr val="FFFFFF"/>
      </a:lt1>
      <a:dk2>
        <a:srgbClr val="000000"/>
      </a:dk2>
      <a:lt2>
        <a:srgbClr val="FEFCFF"/>
      </a:lt2>
      <a:accent1>
        <a:srgbClr val="E30613"/>
      </a:accent1>
      <a:accent2>
        <a:srgbClr val="7F1810"/>
      </a:accent2>
      <a:accent3>
        <a:srgbClr val="C11818"/>
      </a:accent3>
      <a:accent4>
        <a:srgbClr val="FFFF00"/>
      </a:accent4>
      <a:accent5>
        <a:srgbClr val="FFC000"/>
      </a:accent5>
      <a:accent6>
        <a:srgbClr val="000000"/>
      </a:accent6>
      <a:hlink>
        <a:srgbClr val="E30613"/>
      </a:hlink>
      <a:folHlink>
        <a:srgbClr val="BFBFBF"/>
      </a:folHlink>
    </a:clrScheme>
    <a:fontScheme name="Ligue Occitanie Rugb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3.xml><?xml version="1.0" encoding="utf-8"?>
<a:theme xmlns:a="http://schemas.openxmlformats.org/drawingml/2006/main" name="2_Nova Powerpoint Template">
  <a:themeElements>
    <a:clrScheme name="Ligue Occitanie Rugby">
      <a:dk1>
        <a:srgbClr val="000000"/>
      </a:dk1>
      <a:lt1>
        <a:srgbClr val="FFFFFF"/>
      </a:lt1>
      <a:dk2>
        <a:srgbClr val="000000"/>
      </a:dk2>
      <a:lt2>
        <a:srgbClr val="FEFCFF"/>
      </a:lt2>
      <a:accent1>
        <a:srgbClr val="E30613"/>
      </a:accent1>
      <a:accent2>
        <a:srgbClr val="7F1810"/>
      </a:accent2>
      <a:accent3>
        <a:srgbClr val="C11818"/>
      </a:accent3>
      <a:accent4>
        <a:srgbClr val="FFFF00"/>
      </a:accent4>
      <a:accent5>
        <a:srgbClr val="FFC000"/>
      </a:accent5>
      <a:accent6>
        <a:srgbClr val="000000"/>
      </a:accent6>
      <a:hlink>
        <a:srgbClr val="E30613"/>
      </a:hlink>
      <a:folHlink>
        <a:srgbClr val="BFBFBF"/>
      </a:folHlink>
    </a:clrScheme>
    <a:fontScheme name="Ligue Occitanie Rugb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4.xml><?xml version="1.0" encoding="utf-8"?>
<a:theme xmlns:a="http://schemas.openxmlformats.org/drawingml/2006/main" name="3_Nova Powerpoint Template">
  <a:themeElements>
    <a:clrScheme name="Ligue Occitanie Rugby">
      <a:dk1>
        <a:srgbClr val="000000"/>
      </a:dk1>
      <a:lt1>
        <a:srgbClr val="FFFFFF"/>
      </a:lt1>
      <a:dk2>
        <a:srgbClr val="000000"/>
      </a:dk2>
      <a:lt2>
        <a:srgbClr val="FEFCFF"/>
      </a:lt2>
      <a:accent1>
        <a:srgbClr val="E30613"/>
      </a:accent1>
      <a:accent2>
        <a:srgbClr val="7F1810"/>
      </a:accent2>
      <a:accent3>
        <a:srgbClr val="C11818"/>
      </a:accent3>
      <a:accent4>
        <a:srgbClr val="FFFF00"/>
      </a:accent4>
      <a:accent5>
        <a:srgbClr val="FFC000"/>
      </a:accent5>
      <a:accent6>
        <a:srgbClr val="000000"/>
      </a:accent6>
      <a:hlink>
        <a:srgbClr val="E30613"/>
      </a:hlink>
      <a:folHlink>
        <a:srgbClr val="BFBFBF"/>
      </a:folHlink>
    </a:clrScheme>
    <a:fontScheme name="Ligue Occitanie Rugb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Occitanie_Powerpoint_Template</Template>
  <TotalTime>1616</TotalTime>
  <Words>919</Words>
  <Application>Microsoft Office PowerPoint</Application>
  <PresentationFormat>Grand écran</PresentationFormat>
  <Paragraphs>390</Paragraphs>
  <Slides>15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Courier New</vt:lpstr>
      <vt:lpstr>Symbol</vt:lpstr>
      <vt:lpstr>Times New Roman</vt:lpstr>
      <vt:lpstr>Trebuchet MS</vt:lpstr>
      <vt:lpstr>Yorkshire</vt:lpstr>
      <vt:lpstr>Nova Powerpoint Template</vt:lpstr>
      <vt:lpstr>1_Nova Powerpoint Template</vt:lpstr>
      <vt:lpstr>2_Nova Powerpoint Template</vt:lpstr>
      <vt:lpstr>3_Nova Powerpoint Template</vt:lpstr>
      <vt:lpstr>BF BABY RUGBY</vt:lpstr>
      <vt:lpstr>Présentation de la formation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+ Livret du Jeune Joueur + guide BABY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PPT</dc:title>
  <dc:creator>sébastien</dc:creator>
  <cp:lastModifiedBy>SYLVIE BROS - LIGUE OCCITANIE RUGBY</cp:lastModifiedBy>
  <cp:revision>121</cp:revision>
  <dcterms:created xsi:type="dcterms:W3CDTF">2018-08-28T11:49:57Z</dcterms:created>
  <dcterms:modified xsi:type="dcterms:W3CDTF">2021-11-30T14:20:37Z</dcterms:modified>
</cp:coreProperties>
</file>