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92" r:id="rId2"/>
  </p:sldMasterIdLst>
  <p:notesMasterIdLst>
    <p:notesMasterId r:id="rId25"/>
  </p:notesMasterIdLst>
  <p:sldIdLst>
    <p:sldId id="403" r:id="rId3"/>
    <p:sldId id="407" r:id="rId4"/>
    <p:sldId id="415" r:id="rId5"/>
    <p:sldId id="414" r:id="rId6"/>
    <p:sldId id="406" r:id="rId7"/>
    <p:sldId id="417" r:id="rId8"/>
    <p:sldId id="408" r:id="rId9"/>
    <p:sldId id="419" r:id="rId10"/>
    <p:sldId id="409" r:id="rId11"/>
    <p:sldId id="424" r:id="rId12"/>
    <p:sldId id="420" r:id="rId13"/>
    <p:sldId id="411" r:id="rId14"/>
    <p:sldId id="425" r:id="rId15"/>
    <p:sldId id="412" r:id="rId16"/>
    <p:sldId id="422" r:id="rId17"/>
    <p:sldId id="421" r:id="rId18"/>
    <p:sldId id="431" r:id="rId19"/>
    <p:sldId id="429" r:id="rId20"/>
    <p:sldId id="430" r:id="rId21"/>
    <p:sldId id="427" r:id="rId22"/>
    <p:sldId id="428" r:id="rId23"/>
    <p:sldId id="404" r:id="rId2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38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20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ccitanie_ppt_logo_Plan de travail 1.png"/>
          <p:cNvPicPr>
            <a:picLocks noChangeAspect="1"/>
          </p:cNvPicPr>
          <p:nvPr userDrawn="1"/>
        </p:nvPicPr>
        <p:blipFill>
          <a:blip r:embed="rId2"/>
          <a:srcRect l="2889" r="88832" b="79567"/>
          <a:stretch>
            <a:fillRect/>
          </a:stretch>
        </p:blipFill>
        <p:spPr>
          <a:xfrm>
            <a:off x="486888" y="0"/>
            <a:ext cx="98565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765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ccitanie_ppt_logo_Plan de travail 1.png"/>
          <p:cNvPicPr>
            <a:picLocks noChangeAspect="1"/>
          </p:cNvPicPr>
          <p:nvPr userDrawn="1"/>
        </p:nvPicPr>
        <p:blipFill>
          <a:blip r:embed="rId2"/>
          <a:srcRect l="2889" r="88832" b="79567"/>
          <a:stretch>
            <a:fillRect/>
          </a:stretch>
        </p:blipFill>
        <p:spPr>
          <a:xfrm>
            <a:off x="486888" y="0"/>
            <a:ext cx="985652" cy="1401288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2ACA2-76A2-42FB-943A-6F345AA3272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NOIROT MATHIEU CTC LOR-FFR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06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90" r:id="rId2"/>
    <p:sldLayoutId id="2147484091" r:id="rId3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B378E-1385-48AE-A9CD-66FA60C02B9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NOIROT MATHIEU CTC LOR-FFR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4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ffr.fr/jouer-au-rugby/ecole_de_rugby/rugby-educatif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56260" y="4345969"/>
            <a:ext cx="5812971" cy="1582220"/>
          </a:xfrm>
        </p:spPr>
        <p:txBody>
          <a:bodyPr/>
          <a:lstStyle/>
          <a:p>
            <a:pPr algn="r"/>
            <a:r>
              <a:rPr lang="fr-FR" sz="5400" dirty="0">
                <a:solidFill>
                  <a:schemeClr val="bg1"/>
                </a:solidFill>
              </a:rPr>
              <a:t>Je joue aussi </a:t>
            </a:r>
            <a:br>
              <a:rPr lang="fr-FR" sz="5400" dirty="0">
                <a:solidFill>
                  <a:schemeClr val="bg1"/>
                </a:solidFill>
              </a:rPr>
            </a:br>
            <a:r>
              <a:rPr lang="fr-FR" sz="5400" dirty="0">
                <a:solidFill>
                  <a:schemeClr val="accent4"/>
                </a:solidFill>
              </a:rPr>
              <a:t>arbitre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66C735-8E1C-E94A-A0C3-A48EA9607231}"/>
              </a:ext>
            </a:extLst>
          </p:cNvPr>
          <p:cNvSpPr txBox="1"/>
          <p:nvPr/>
        </p:nvSpPr>
        <p:spPr>
          <a:xfrm>
            <a:off x="8237965" y="3986001"/>
            <a:ext cx="297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</a:rPr>
              <a:t>Pas d’aide au sauteur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0948CC-F17A-7240-B497-9CD63EB58FCE}"/>
              </a:ext>
            </a:extLst>
          </p:cNvPr>
          <p:cNvSpPr txBox="1">
            <a:spLocks/>
          </p:cNvSpPr>
          <p:nvPr/>
        </p:nvSpPr>
        <p:spPr>
          <a:xfrm>
            <a:off x="2716658" y="130995"/>
            <a:ext cx="7310919" cy="923330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L’</a:t>
            </a:r>
            <a:r>
              <a:rPr lang="en-US" sz="4000" spc="2400" dirty="0"/>
              <a:t>ALIGNEMENT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591D3A-92B2-1D42-A5D9-968E48BBA4AB}"/>
              </a:ext>
            </a:extLst>
          </p:cNvPr>
          <p:cNvSpPr txBox="1"/>
          <p:nvPr/>
        </p:nvSpPr>
        <p:spPr>
          <a:xfrm>
            <a:off x="661507" y="2277841"/>
            <a:ext cx="6426926" cy="34163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5 cas de fin d’alignement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Le ballon ou un joueur en sa possession </a:t>
            </a:r>
            <a:r>
              <a:rPr lang="fr-FR" b="1" i="1" u="sng" dirty="0"/>
              <a:t>quitte l’alignement</a:t>
            </a:r>
            <a:r>
              <a:rPr lang="fr-FR" dirty="0"/>
              <a:t> 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Le ballon ou un joueur en sa possession pénètre dans la zone située </a:t>
            </a:r>
            <a:r>
              <a:rPr lang="fr-FR" b="1" i="1" u="sng" dirty="0"/>
              <a:t>entre la ligne de touche et la ligne des </a:t>
            </a:r>
            <a:r>
              <a:rPr lang="fr-FR" b="1" i="1" u="sng" dirty="0" smtClean="0"/>
              <a:t>3 </a:t>
            </a:r>
            <a:r>
              <a:rPr lang="fr-FR" b="1" i="1" u="sng" dirty="0"/>
              <a:t>mètres</a:t>
            </a:r>
            <a:r>
              <a:rPr lang="fr-FR" dirty="0"/>
              <a:t> 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Le ballon ou un joueur en sa possession va </a:t>
            </a:r>
            <a:r>
              <a:rPr lang="fr-FR" b="1" i="1" u="sng" dirty="0"/>
              <a:t>au-delà de la ligne </a:t>
            </a:r>
            <a:r>
              <a:rPr lang="fr-FR" b="1" i="1" u="sng" dirty="0" smtClean="0"/>
              <a:t>du dernier attaquant</a:t>
            </a:r>
            <a:r>
              <a:rPr lang="fr-FR" dirty="0" smtClean="0"/>
              <a:t> </a:t>
            </a:r>
            <a:r>
              <a:rPr lang="fr-FR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Un </a:t>
            </a:r>
            <a:r>
              <a:rPr lang="fr-FR" dirty="0" err="1"/>
              <a:t>ruck</a:t>
            </a:r>
            <a:r>
              <a:rPr lang="fr-FR" dirty="0"/>
              <a:t> ou un maul se forme et se déplace </a:t>
            </a:r>
            <a:r>
              <a:rPr lang="fr-FR" b="1" i="1" u="sng" dirty="0"/>
              <a:t>au-delà de la ligne de remise en jeu</a:t>
            </a:r>
            <a:r>
              <a:rPr lang="fr-FR" dirty="0"/>
              <a:t> 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Le ballon devient </a:t>
            </a:r>
            <a:r>
              <a:rPr lang="fr-FR" b="1" i="1" u="sng" dirty="0"/>
              <a:t>injouable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7096D9-5DB0-0C41-B624-1797ABCFA03A}"/>
              </a:ext>
            </a:extLst>
          </p:cNvPr>
          <p:cNvSpPr txBox="1"/>
          <p:nvPr/>
        </p:nvSpPr>
        <p:spPr>
          <a:xfrm>
            <a:off x="2122089" y="1145719"/>
            <a:ext cx="850005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Une phase statique consistant en une ligne d’au moins deux joueurs de chaque équipe attendant de réceptionner un lancer en touche.</a:t>
            </a:r>
          </a:p>
        </p:txBody>
      </p:sp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742F7D70-A5F6-1E49-9131-B0397D5A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7860" y="2511836"/>
            <a:ext cx="1352215" cy="13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09">
            <a:extLst>
              <a:ext uri="{FF2B5EF4-FFF2-40B4-BE49-F238E27FC236}">
                <a16:creationId xmlns:a16="http://schemas.microsoft.com/office/drawing/2014/main" id="{4B707E04-0DB6-534D-AEDF-91993E846A59}"/>
              </a:ext>
            </a:extLst>
          </p:cNvPr>
          <p:cNvSpPr/>
          <p:nvPr/>
        </p:nvSpPr>
        <p:spPr>
          <a:xfrm>
            <a:off x="8944089" y="1107570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4" name="Shape 410">
            <a:extLst>
              <a:ext uri="{FF2B5EF4-FFF2-40B4-BE49-F238E27FC236}">
                <a16:creationId xmlns:a16="http://schemas.microsoft.com/office/drawing/2014/main" id="{FBE5B76F-F9A4-1D46-BE30-4C98F0C333BF}"/>
              </a:ext>
            </a:extLst>
          </p:cNvPr>
          <p:cNvSpPr/>
          <p:nvPr/>
        </p:nvSpPr>
        <p:spPr>
          <a:xfrm>
            <a:off x="8980238" y="2231770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cxnSp>
        <p:nvCxnSpPr>
          <p:cNvPr id="6" name="Shape 412">
            <a:extLst>
              <a:ext uri="{FF2B5EF4-FFF2-40B4-BE49-F238E27FC236}">
                <a16:creationId xmlns:a16="http://schemas.microsoft.com/office/drawing/2014/main" id="{1744B232-AE87-1E48-9CB4-9EBD1EC1CF27}"/>
              </a:ext>
            </a:extLst>
          </p:cNvPr>
          <p:cNvCxnSpPr/>
          <p:nvPr/>
        </p:nvCxnSpPr>
        <p:spPr>
          <a:xfrm>
            <a:off x="11288042" y="171450"/>
            <a:ext cx="0" cy="6005513"/>
          </a:xfrm>
          <a:prstGeom prst="straightConnector1">
            <a:avLst/>
          </a:prstGeom>
          <a:noFill/>
          <a:ln w="63500" cap="flat" cmpd="sng">
            <a:solidFill>
              <a:schemeClr val="accent5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7" name="Shape 413">
            <a:extLst>
              <a:ext uri="{FF2B5EF4-FFF2-40B4-BE49-F238E27FC236}">
                <a16:creationId xmlns:a16="http://schemas.microsoft.com/office/drawing/2014/main" id="{9A258D82-AB20-4347-B41E-E8489B930B7A}"/>
              </a:ext>
            </a:extLst>
          </p:cNvPr>
          <p:cNvSpPr/>
          <p:nvPr/>
        </p:nvSpPr>
        <p:spPr>
          <a:xfrm>
            <a:off x="8998078" y="3402560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9" name="Shape 415">
            <a:extLst>
              <a:ext uri="{FF2B5EF4-FFF2-40B4-BE49-F238E27FC236}">
                <a16:creationId xmlns:a16="http://schemas.microsoft.com/office/drawing/2014/main" id="{99FA89ED-AEBE-E74A-BFD8-BDE628F092A4}"/>
              </a:ext>
            </a:extLst>
          </p:cNvPr>
          <p:cNvSpPr/>
          <p:nvPr/>
        </p:nvSpPr>
        <p:spPr>
          <a:xfrm>
            <a:off x="7629904" y="1554153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0" name="Shape 416">
            <a:extLst>
              <a:ext uri="{FF2B5EF4-FFF2-40B4-BE49-F238E27FC236}">
                <a16:creationId xmlns:a16="http://schemas.microsoft.com/office/drawing/2014/main" id="{F3210C6E-C875-1546-B24D-EEF220407094}"/>
              </a:ext>
            </a:extLst>
          </p:cNvPr>
          <p:cNvSpPr/>
          <p:nvPr/>
        </p:nvSpPr>
        <p:spPr>
          <a:xfrm>
            <a:off x="7576974" y="2281098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2" name="Shape 418">
            <a:extLst>
              <a:ext uri="{FF2B5EF4-FFF2-40B4-BE49-F238E27FC236}">
                <a16:creationId xmlns:a16="http://schemas.microsoft.com/office/drawing/2014/main" id="{01DD7800-B666-9940-BB74-C4D21439BD55}"/>
              </a:ext>
            </a:extLst>
          </p:cNvPr>
          <p:cNvSpPr/>
          <p:nvPr/>
        </p:nvSpPr>
        <p:spPr>
          <a:xfrm>
            <a:off x="7576974" y="3394021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Shape 420">
            <a:extLst>
              <a:ext uri="{FF2B5EF4-FFF2-40B4-BE49-F238E27FC236}">
                <a16:creationId xmlns:a16="http://schemas.microsoft.com/office/drawing/2014/main" id="{56847B6E-2E13-744B-8D28-C8525A262F36}"/>
              </a:ext>
            </a:extLst>
          </p:cNvPr>
          <p:cNvSpPr/>
          <p:nvPr/>
        </p:nvSpPr>
        <p:spPr>
          <a:xfrm>
            <a:off x="9088960" y="4532460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5" name="Shape 421">
            <a:extLst>
              <a:ext uri="{FF2B5EF4-FFF2-40B4-BE49-F238E27FC236}">
                <a16:creationId xmlns:a16="http://schemas.microsoft.com/office/drawing/2014/main" id="{6820D453-FC2E-734D-AD58-2CF3EFE98D43}"/>
              </a:ext>
            </a:extLst>
          </p:cNvPr>
          <p:cNvSpPr/>
          <p:nvPr/>
        </p:nvSpPr>
        <p:spPr>
          <a:xfrm>
            <a:off x="7576970" y="4506948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cxnSp>
        <p:nvCxnSpPr>
          <p:cNvPr id="17" name="Shape 423">
            <a:extLst>
              <a:ext uri="{FF2B5EF4-FFF2-40B4-BE49-F238E27FC236}">
                <a16:creationId xmlns:a16="http://schemas.microsoft.com/office/drawing/2014/main" id="{AAC4582B-7416-F64D-B72F-7271C8306E5D}"/>
              </a:ext>
            </a:extLst>
          </p:cNvPr>
          <p:cNvCxnSpPr/>
          <p:nvPr/>
        </p:nvCxnSpPr>
        <p:spPr>
          <a:xfrm>
            <a:off x="5839742" y="171450"/>
            <a:ext cx="0" cy="6005513"/>
          </a:xfrm>
          <a:prstGeom prst="straightConnector1">
            <a:avLst/>
          </a:prstGeom>
          <a:noFill/>
          <a:ln w="6350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18" name="Shape 424">
            <a:extLst>
              <a:ext uri="{FF2B5EF4-FFF2-40B4-BE49-F238E27FC236}">
                <a16:creationId xmlns:a16="http://schemas.microsoft.com/office/drawing/2014/main" id="{291F601B-BD6F-5846-B1B3-A0EA963195F6}"/>
              </a:ext>
            </a:extLst>
          </p:cNvPr>
          <p:cNvSpPr/>
          <p:nvPr/>
        </p:nvSpPr>
        <p:spPr>
          <a:xfrm>
            <a:off x="8312129" y="6176964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9" name="Shape 425">
            <a:extLst>
              <a:ext uri="{FF2B5EF4-FFF2-40B4-BE49-F238E27FC236}">
                <a16:creationId xmlns:a16="http://schemas.microsoft.com/office/drawing/2014/main" id="{5E3E4513-748D-8840-9093-5EFAA1786E15}"/>
              </a:ext>
            </a:extLst>
          </p:cNvPr>
          <p:cNvSpPr/>
          <p:nvPr/>
        </p:nvSpPr>
        <p:spPr>
          <a:xfrm>
            <a:off x="6972118" y="5495121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cxnSp>
        <p:nvCxnSpPr>
          <p:cNvPr id="20" name="Shape 426">
            <a:extLst>
              <a:ext uri="{FF2B5EF4-FFF2-40B4-BE49-F238E27FC236}">
                <a16:creationId xmlns:a16="http://schemas.microsoft.com/office/drawing/2014/main" id="{C0048138-BF19-6449-9C52-E7FC54600C14}"/>
              </a:ext>
            </a:extLst>
          </p:cNvPr>
          <p:cNvCxnSpPr/>
          <p:nvPr/>
        </p:nvCxnSpPr>
        <p:spPr>
          <a:xfrm>
            <a:off x="5839742" y="5029462"/>
            <a:ext cx="5448300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dot"/>
            <a:miter/>
            <a:headEnd type="none" w="med" len="med"/>
            <a:tailEnd type="none" w="med" len="med"/>
          </a:ln>
        </p:spPr>
      </p:cxnSp>
      <p:cxnSp>
        <p:nvCxnSpPr>
          <p:cNvPr id="21" name="Shape 427">
            <a:extLst>
              <a:ext uri="{FF2B5EF4-FFF2-40B4-BE49-F238E27FC236}">
                <a16:creationId xmlns:a16="http://schemas.microsoft.com/office/drawing/2014/main" id="{CD77ED6C-DFBD-094C-9C39-0F9B8720364F}"/>
              </a:ext>
            </a:extLst>
          </p:cNvPr>
          <p:cNvCxnSpPr/>
          <p:nvPr/>
        </p:nvCxnSpPr>
        <p:spPr>
          <a:xfrm>
            <a:off x="5839742" y="1027905"/>
            <a:ext cx="5448300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dot"/>
            <a:miter/>
            <a:headEnd type="none" w="med" len="med"/>
            <a:tailEnd type="none" w="med" len="med"/>
          </a:ln>
        </p:spPr>
      </p:cxnSp>
      <p:cxnSp>
        <p:nvCxnSpPr>
          <p:cNvPr id="22" name="Shape 428">
            <a:extLst>
              <a:ext uri="{FF2B5EF4-FFF2-40B4-BE49-F238E27FC236}">
                <a16:creationId xmlns:a16="http://schemas.microsoft.com/office/drawing/2014/main" id="{BB56FE57-F1EA-C64C-8FBB-12207B2F989A}"/>
              </a:ext>
            </a:extLst>
          </p:cNvPr>
          <p:cNvCxnSpPr/>
          <p:nvPr/>
        </p:nvCxnSpPr>
        <p:spPr>
          <a:xfrm>
            <a:off x="8576167" y="1065742"/>
            <a:ext cx="0" cy="4001556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dot"/>
            <a:miter/>
            <a:headEnd type="none" w="med" len="med"/>
            <a:tailEnd type="none" w="med" len="med"/>
          </a:ln>
        </p:spPr>
      </p:cxnSp>
      <p:cxnSp>
        <p:nvCxnSpPr>
          <p:cNvPr id="23" name="Shape 429">
            <a:extLst>
              <a:ext uri="{FF2B5EF4-FFF2-40B4-BE49-F238E27FC236}">
                <a16:creationId xmlns:a16="http://schemas.microsoft.com/office/drawing/2014/main" id="{E8794F88-B674-C84E-800A-52FAEBAAEE3C}"/>
              </a:ext>
            </a:extLst>
          </p:cNvPr>
          <p:cNvCxnSpPr/>
          <p:nvPr/>
        </p:nvCxnSpPr>
        <p:spPr>
          <a:xfrm>
            <a:off x="4347541" y="6176962"/>
            <a:ext cx="7619999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Shape 430">
            <a:extLst>
              <a:ext uri="{FF2B5EF4-FFF2-40B4-BE49-F238E27FC236}">
                <a16:creationId xmlns:a16="http://schemas.microsoft.com/office/drawing/2014/main" id="{98F2C502-0FBD-6E4F-906C-925B1E997EB7}"/>
              </a:ext>
            </a:extLst>
          </p:cNvPr>
          <p:cNvSpPr/>
          <p:nvPr/>
        </p:nvSpPr>
        <p:spPr>
          <a:xfrm>
            <a:off x="10165515" y="2945341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  <p:sp>
        <p:nvSpPr>
          <p:cNvPr id="25" name="Shape 431">
            <a:extLst>
              <a:ext uri="{FF2B5EF4-FFF2-40B4-BE49-F238E27FC236}">
                <a16:creationId xmlns:a16="http://schemas.microsoft.com/office/drawing/2014/main" id="{4D874CA4-B4EA-7040-AF01-D433A4A86DA0}"/>
              </a:ext>
            </a:extLst>
          </p:cNvPr>
          <p:cNvSpPr/>
          <p:nvPr/>
        </p:nvSpPr>
        <p:spPr>
          <a:xfrm>
            <a:off x="6457912" y="2919830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  <p:sp>
        <p:nvSpPr>
          <p:cNvPr id="26" name="Shape 432">
            <a:extLst>
              <a:ext uri="{FF2B5EF4-FFF2-40B4-BE49-F238E27FC236}">
                <a16:creationId xmlns:a16="http://schemas.microsoft.com/office/drawing/2014/main" id="{A9E75EBB-CC22-764F-B243-9CF0901BE517}"/>
              </a:ext>
            </a:extLst>
          </p:cNvPr>
          <p:cNvSpPr/>
          <p:nvPr/>
        </p:nvSpPr>
        <p:spPr>
          <a:xfrm>
            <a:off x="11452627" y="365125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  <p:sp>
        <p:nvSpPr>
          <p:cNvPr id="27" name="Shape 434">
            <a:extLst>
              <a:ext uri="{FF2B5EF4-FFF2-40B4-BE49-F238E27FC236}">
                <a16:creationId xmlns:a16="http://schemas.microsoft.com/office/drawing/2014/main" id="{4B31E736-87DF-F447-8569-41671487AD06}"/>
              </a:ext>
            </a:extLst>
          </p:cNvPr>
          <p:cNvSpPr/>
          <p:nvPr/>
        </p:nvSpPr>
        <p:spPr>
          <a:xfrm>
            <a:off x="5124725" y="4271203"/>
            <a:ext cx="580570" cy="522513"/>
          </a:xfrm>
          <a:prstGeom prst="star8">
            <a:avLst>
              <a:gd name="adj" fmla="val 375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10</a:t>
            </a:r>
            <a:endParaRPr lang="fr-FR"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441">
            <a:extLst>
              <a:ext uri="{FF2B5EF4-FFF2-40B4-BE49-F238E27FC236}">
                <a16:creationId xmlns:a16="http://schemas.microsoft.com/office/drawing/2014/main" id="{85C2ECE6-98B5-864B-8BCE-6C3E4F2A157B}"/>
              </a:ext>
            </a:extLst>
          </p:cNvPr>
          <p:cNvSpPr/>
          <p:nvPr/>
        </p:nvSpPr>
        <p:spPr>
          <a:xfrm>
            <a:off x="4038600" y="5392919"/>
            <a:ext cx="1666694" cy="726914"/>
          </a:xfrm>
          <a:prstGeom prst="wedgeRectCallout">
            <a:avLst>
              <a:gd name="adj1" fmla="val 100577"/>
              <a:gd name="adj2" fmla="val -97361"/>
            </a:avLst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Ligne </a:t>
            </a:r>
            <a:r>
              <a:rPr lang="fr-FR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à 3</a:t>
            </a:r>
            <a:r>
              <a:rPr lang="fr-FR" sz="1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mètres</a:t>
            </a:r>
          </a:p>
        </p:txBody>
      </p:sp>
      <p:sp>
        <p:nvSpPr>
          <p:cNvPr id="29" name="Shape 442">
            <a:extLst>
              <a:ext uri="{FF2B5EF4-FFF2-40B4-BE49-F238E27FC236}">
                <a16:creationId xmlns:a16="http://schemas.microsoft.com/office/drawing/2014/main" id="{0D54CA67-3A23-3B48-99F8-D5B7F688A3BE}"/>
              </a:ext>
            </a:extLst>
          </p:cNvPr>
          <p:cNvSpPr/>
          <p:nvPr/>
        </p:nvSpPr>
        <p:spPr>
          <a:xfrm flipH="1">
            <a:off x="8587660" y="5392919"/>
            <a:ext cx="2056824" cy="704379"/>
          </a:xfrm>
          <a:prstGeom prst="wedgeRectCallout">
            <a:avLst>
              <a:gd name="adj1" fmla="val 50562"/>
              <a:gd name="adj2" fmla="val -202920"/>
            </a:avLst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Ligne de remise en jeu</a:t>
            </a:r>
          </a:p>
        </p:txBody>
      </p:sp>
      <p:sp>
        <p:nvSpPr>
          <p:cNvPr id="30" name="Shape 443">
            <a:extLst>
              <a:ext uri="{FF2B5EF4-FFF2-40B4-BE49-F238E27FC236}">
                <a16:creationId xmlns:a16="http://schemas.microsoft.com/office/drawing/2014/main" id="{9796C66C-6A6C-1F42-BE8F-458D94B87C11}"/>
              </a:ext>
            </a:extLst>
          </p:cNvPr>
          <p:cNvSpPr/>
          <p:nvPr/>
        </p:nvSpPr>
        <p:spPr>
          <a:xfrm>
            <a:off x="6811928" y="171450"/>
            <a:ext cx="2277032" cy="531032"/>
          </a:xfrm>
          <a:prstGeom prst="wedgeRectCallout">
            <a:avLst>
              <a:gd name="adj1" fmla="val -25127"/>
              <a:gd name="adj2" fmla="val 114377"/>
            </a:avLst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Ligne </a:t>
            </a:r>
            <a:r>
              <a:rPr lang="fr-FR" sz="1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du dernier joueur attaquant</a:t>
            </a:r>
            <a:endParaRPr lang="fr-FR" sz="18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Shape 444">
            <a:extLst>
              <a:ext uri="{FF2B5EF4-FFF2-40B4-BE49-F238E27FC236}">
                <a16:creationId xmlns:a16="http://schemas.microsoft.com/office/drawing/2014/main" id="{0870549F-18F8-D14A-B09E-DC0140C652AF}"/>
              </a:ext>
            </a:extLst>
          </p:cNvPr>
          <p:cNvCxnSpPr/>
          <p:nvPr/>
        </p:nvCxnSpPr>
        <p:spPr>
          <a:xfrm>
            <a:off x="8536234" y="836616"/>
            <a:ext cx="275180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32" name="Shape 445">
            <a:extLst>
              <a:ext uri="{FF2B5EF4-FFF2-40B4-BE49-F238E27FC236}">
                <a16:creationId xmlns:a16="http://schemas.microsoft.com/office/drawing/2014/main" id="{BEDC1860-2F76-B94A-8913-E1D991AE7E58}"/>
              </a:ext>
            </a:extLst>
          </p:cNvPr>
          <p:cNvSpPr txBox="1"/>
          <p:nvPr/>
        </p:nvSpPr>
        <p:spPr>
          <a:xfrm>
            <a:off x="9387439" y="377583"/>
            <a:ext cx="12087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mètres</a:t>
            </a:r>
          </a:p>
        </p:txBody>
      </p:sp>
      <p:sp>
        <p:nvSpPr>
          <p:cNvPr id="33" name="Shape 447">
            <a:extLst>
              <a:ext uri="{FF2B5EF4-FFF2-40B4-BE49-F238E27FC236}">
                <a16:creationId xmlns:a16="http://schemas.microsoft.com/office/drawing/2014/main" id="{77281FA3-C928-8048-8A7B-094A58596B85}"/>
              </a:ext>
            </a:extLst>
          </p:cNvPr>
          <p:cNvSpPr/>
          <p:nvPr/>
        </p:nvSpPr>
        <p:spPr>
          <a:xfrm>
            <a:off x="8462292" y="5915675"/>
            <a:ext cx="203198" cy="442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Shape 435">
            <a:extLst>
              <a:ext uri="{FF2B5EF4-FFF2-40B4-BE49-F238E27FC236}">
                <a16:creationId xmlns:a16="http://schemas.microsoft.com/office/drawing/2014/main" id="{F54E5DA8-5C9E-EF47-9EDD-B49A9A3ABF7E}"/>
              </a:ext>
            </a:extLst>
          </p:cNvPr>
          <p:cNvCxnSpPr/>
          <p:nvPr/>
        </p:nvCxnSpPr>
        <p:spPr>
          <a:xfrm>
            <a:off x="933450" y="2945341"/>
            <a:ext cx="800099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dot"/>
            <a:miter/>
            <a:headEnd type="none" w="med" len="med"/>
            <a:tailEnd type="none" w="med" len="med"/>
          </a:ln>
        </p:spPr>
      </p:cxnSp>
      <p:cxnSp>
        <p:nvCxnSpPr>
          <p:cNvPr id="35" name="Shape 436">
            <a:extLst>
              <a:ext uri="{FF2B5EF4-FFF2-40B4-BE49-F238E27FC236}">
                <a16:creationId xmlns:a16="http://schemas.microsoft.com/office/drawing/2014/main" id="{F2068C4B-6AC3-394D-8FBC-9ED0A186EFAE}"/>
              </a:ext>
            </a:extLst>
          </p:cNvPr>
          <p:cNvCxnSpPr/>
          <p:nvPr/>
        </p:nvCxnSpPr>
        <p:spPr>
          <a:xfrm>
            <a:off x="933450" y="3640414"/>
            <a:ext cx="800099" cy="0"/>
          </a:xfrm>
          <a:prstGeom prst="straightConnector1">
            <a:avLst/>
          </a:prstGeom>
          <a:noFill/>
          <a:ln w="63500" cap="flat" cmpd="sng">
            <a:solidFill>
              <a:schemeClr val="accent5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36" name="Shape 437">
            <a:extLst>
              <a:ext uri="{FF2B5EF4-FFF2-40B4-BE49-F238E27FC236}">
                <a16:creationId xmlns:a16="http://schemas.microsoft.com/office/drawing/2014/main" id="{83E12E33-A95C-4E40-90CD-F4D58F646CB8}"/>
              </a:ext>
            </a:extLst>
          </p:cNvPr>
          <p:cNvCxnSpPr/>
          <p:nvPr/>
        </p:nvCxnSpPr>
        <p:spPr>
          <a:xfrm>
            <a:off x="933450" y="4335487"/>
            <a:ext cx="800099" cy="0"/>
          </a:xfrm>
          <a:prstGeom prst="straightConnector1">
            <a:avLst/>
          </a:prstGeom>
          <a:noFill/>
          <a:ln w="6350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37" name="Shape 438">
            <a:extLst>
              <a:ext uri="{FF2B5EF4-FFF2-40B4-BE49-F238E27FC236}">
                <a16:creationId xmlns:a16="http://schemas.microsoft.com/office/drawing/2014/main" id="{2549AD80-487C-C240-8D79-DDEAA8FF14B1}"/>
              </a:ext>
            </a:extLst>
          </p:cNvPr>
          <p:cNvSpPr/>
          <p:nvPr/>
        </p:nvSpPr>
        <p:spPr>
          <a:xfrm>
            <a:off x="1733550" y="3442344"/>
            <a:ext cx="228600" cy="1064604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439">
            <a:extLst>
              <a:ext uri="{FF2B5EF4-FFF2-40B4-BE49-F238E27FC236}">
                <a16:creationId xmlns:a16="http://schemas.microsoft.com/office/drawing/2014/main" id="{A5344858-4F93-3047-BE17-F84DB56340D0}"/>
              </a:ext>
            </a:extLst>
          </p:cNvPr>
          <p:cNvSpPr txBox="1"/>
          <p:nvPr/>
        </p:nvSpPr>
        <p:spPr>
          <a:xfrm>
            <a:off x="2105307" y="3765187"/>
            <a:ext cx="2762250" cy="3705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Pour les non-particpants</a:t>
            </a:r>
          </a:p>
        </p:txBody>
      </p:sp>
      <p:sp>
        <p:nvSpPr>
          <p:cNvPr id="39" name="Shape 440">
            <a:extLst>
              <a:ext uri="{FF2B5EF4-FFF2-40B4-BE49-F238E27FC236}">
                <a16:creationId xmlns:a16="http://schemas.microsoft.com/office/drawing/2014/main" id="{B3945C55-5DB8-9D49-B3BD-BCB239481CB4}"/>
              </a:ext>
            </a:extLst>
          </p:cNvPr>
          <p:cNvSpPr txBox="1"/>
          <p:nvPr/>
        </p:nvSpPr>
        <p:spPr>
          <a:xfrm>
            <a:off x="2057696" y="2753918"/>
            <a:ext cx="2762250" cy="3705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Pour les participants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ABFE7B3-2B34-1B44-A616-39910C45E22B}"/>
              </a:ext>
            </a:extLst>
          </p:cNvPr>
          <p:cNvSpPr txBox="1">
            <a:spLocks/>
          </p:cNvSpPr>
          <p:nvPr/>
        </p:nvSpPr>
        <p:spPr>
          <a:xfrm>
            <a:off x="1595804" y="130995"/>
            <a:ext cx="4079355" cy="896910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1000" dirty="0" err="1" smtClean="0">
                <a:solidFill>
                  <a:schemeClr val="accent1"/>
                </a:solidFill>
              </a:rPr>
              <a:t>L</a:t>
            </a:r>
            <a:r>
              <a:rPr lang="en-US" sz="2800" spc="1000" dirty="0" err="1" smtClean="0"/>
              <a:t>’ALIGNEMENTen</a:t>
            </a:r>
            <a:r>
              <a:rPr lang="en-US" sz="2800" spc="1000" dirty="0" smtClean="0"/>
              <a:t> M12</a:t>
            </a:r>
            <a:endParaRPr lang="en-US" sz="2800" spc="1000" dirty="0"/>
          </a:p>
        </p:txBody>
      </p:sp>
    </p:spTree>
    <p:extLst>
      <p:ext uri="{BB962C8B-B14F-4D97-AF65-F5344CB8AC3E}">
        <p14:creationId xmlns:p14="http://schemas.microsoft.com/office/powerpoint/2010/main" val="16866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504325"/>
            <a:ext cx="10668000" cy="184934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pc="2400" dirty="0">
                <a:solidFill>
                  <a:schemeClr val="accent1"/>
                </a:solidFill>
              </a:rPr>
              <a:t>L</a:t>
            </a:r>
            <a:r>
              <a:rPr lang="en-US" sz="7200" spc="2400" dirty="0"/>
              <a:t>E MAUL</a:t>
            </a:r>
          </a:p>
        </p:txBody>
      </p:sp>
    </p:spTree>
    <p:extLst>
      <p:ext uri="{BB962C8B-B14F-4D97-AF65-F5344CB8AC3E}">
        <p14:creationId xmlns:p14="http://schemas.microsoft.com/office/powerpoint/2010/main" val="92551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345F-72EE-EE4E-B7C7-FDEFA67B26E9}"/>
              </a:ext>
            </a:extLst>
          </p:cNvPr>
          <p:cNvSpPr txBox="1">
            <a:spLocks/>
          </p:cNvSpPr>
          <p:nvPr/>
        </p:nvSpPr>
        <p:spPr>
          <a:xfrm>
            <a:off x="2716658" y="130994"/>
            <a:ext cx="7310919" cy="107961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L</a:t>
            </a:r>
            <a:r>
              <a:rPr lang="en-US" sz="4000" spc="2400" dirty="0"/>
              <a:t>E MAUL</a:t>
            </a:r>
          </a:p>
        </p:txBody>
      </p:sp>
      <p:sp>
        <p:nvSpPr>
          <p:cNvPr id="3" name="Shape 307">
            <a:extLst>
              <a:ext uri="{FF2B5EF4-FFF2-40B4-BE49-F238E27FC236}">
                <a16:creationId xmlns:a16="http://schemas.microsoft.com/office/drawing/2014/main" id="{DCE09B00-44A2-8C45-9917-BF5A55142E18}"/>
              </a:ext>
            </a:extLst>
          </p:cNvPr>
          <p:cNvSpPr txBox="1">
            <a:spLocks/>
          </p:cNvSpPr>
          <p:nvPr/>
        </p:nvSpPr>
        <p:spPr>
          <a:xfrm>
            <a:off x="343504" y="2301746"/>
            <a:ext cx="5881100" cy="3641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fr-FR" sz="2000" b="1" u="sng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A SAVOIR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endParaRPr lang="fr-FR" sz="2000" b="1" u="sng" dirty="0">
              <a:solidFill>
                <a:schemeClr val="accen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Met fin à une situation de jeu courant 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 création de </a:t>
            </a:r>
            <a:r>
              <a:rPr lang="fr-FR" sz="20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lignes de </a:t>
            </a:r>
            <a:r>
              <a:rPr lang="fr-FR" sz="2000" b="1" u="sng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hors-jeu (pieds du dernier participant de chaque équipe)</a:t>
            </a:r>
            <a:endParaRPr lang="fr-FR" sz="2000" b="1" u="sng" dirty="0">
              <a:solidFill>
                <a:schemeClr val="dk1"/>
              </a:solidFill>
              <a:latin typeface="+mj-lt"/>
              <a:ea typeface="Calibri"/>
              <a:cs typeface="Calibri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endParaRPr lang="fr-FR" sz="2000" dirty="0">
              <a:solidFill>
                <a:schemeClr val="dk1"/>
              </a:solidFill>
              <a:latin typeface="+mj-lt"/>
              <a:ea typeface="Calibri"/>
              <a:cs typeface="Calibri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Wingdings" pitchFamily="2" charset="2"/>
              </a:rPr>
              <a:t>Les joueurs doivent s’efforcer de </a:t>
            </a:r>
            <a:r>
              <a:rPr lang="fr-FR" sz="2000" b="1" u="sng" dirty="0">
                <a:solidFill>
                  <a:schemeClr val="dk1"/>
                </a:solidFill>
                <a:ea typeface="Calibri"/>
                <a:cs typeface="Calibri"/>
                <a:sym typeface="Wingdings" pitchFamily="2" charset="2"/>
              </a:rPr>
              <a:t>rester debout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Wingdings" pitchFamily="2" charset="2"/>
              </a:rPr>
              <a:t> pour lutter pour le gain du ballon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endParaRPr lang="fr-F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Si un maul prend fin anormalement, le ballon sera rendu à </a:t>
            </a:r>
            <a:r>
              <a:rPr lang="fr-FR" sz="20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l’équipe qui n’était pas à l’origine de sa formation</a:t>
            </a:r>
            <a:r>
              <a:rPr lang="fr-FR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 </a:t>
            </a:r>
            <a:r>
              <a:rPr lang="fr-FR" sz="1400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(</a:t>
            </a:r>
            <a:r>
              <a:rPr lang="fr-FR" sz="1400" i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Exception</a:t>
            </a:r>
            <a:r>
              <a:rPr lang="fr-FR" sz="1400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 : ballon botté par l’adversaire réceptionné directement)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endParaRPr lang="fr-FR" sz="2000" dirty="0">
              <a:solidFill>
                <a:schemeClr val="dk1"/>
              </a:solidFill>
              <a:latin typeface="+mj-lt"/>
              <a:ea typeface="Calibri"/>
              <a:cs typeface="Calibri"/>
              <a:sym typeface="Wingdings" pitchFamily="2" charset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836E9C-A41E-A342-8509-DD989A026D05}"/>
              </a:ext>
            </a:extLst>
          </p:cNvPr>
          <p:cNvSpPr txBox="1"/>
          <p:nvPr/>
        </p:nvSpPr>
        <p:spPr>
          <a:xfrm>
            <a:off x="2258473" y="1253221"/>
            <a:ext cx="767505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Une phase de jeu impliquant un </a:t>
            </a:r>
            <a:r>
              <a:rPr lang="fr-FR" b="1" dirty="0">
                <a:solidFill>
                  <a:schemeClr val="accent1"/>
                </a:solidFill>
              </a:rPr>
              <a:t>porteur du ballon et au moins un joueur de chaque équipe, liés entre eux et sur leurs pieds.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40968F-5BA6-2B4E-AB6F-E9E32C4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19" y="2460559"/>
            <a:ext cx="49149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E762-EBFE-1F43-AEB0-4A5504A53647}"/>
              </a:ext>
            </a:extLst>
          </p:cNvPr>
          <p:cNvSpPr txBox="1">
            <a:spLocks/>
          </p:cNvSpPr>
          <p:nvPr/>
        </p:nvSpPr>
        <p:spPr>
          <a:xfrm>
            <a:off x="762000" y="1975207"/>
            <a:ext cx="10668000" cy="2907586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pc="2400" dirty="0">
                <a:solidFill>
                  <a:schemeClr val="accent1"/>
                </a:solidFill>
              </a:rPr>
              <a:t>H</a:t>
            </a:r>
            <a:r>
              <a:rPr lang="en-US" sz="7200" spc="2400" dirty="0"/>
              <a:t>ORS–JEU DANS LE JEU COURANT</a:t>
            </a:r>
          </a:p>
        </p:txBody>
      </p:sp>
    </p:spTree>
    <p:extLst>
      <p:ext uri="{BB962C8B-B14F-4D97-AF65-F5344CB8AC3E}">
        <p14:creationId xmlns:p14="http://schemas.microsoft.com/office/powerpoint/2010/main" val="389558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2C3D-2784-744A-9512-3B7807B38F39}"/>
              </a:ext>
            </a:extLst>
          </p:cNvPr>
          <p:cNvSpPr txBox="1">
            <a:spLocks/>
          </p:cNvSpPr>
          <p:nvPr/>
        </p:nvSpPr>
        <p:spPr>
          <a:xfrm>
            <a:off x="2716658" y="130995"/>
            <a:ext cx="7310919" cy="879486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H</a:t>
            </a:r>
            <a:r>
              <a:rPr lang="en-US" sz="4000" spc="2400" dirty="0"/>
              <a:t>JJC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6096DA-5D19-0B42-AFCC-28B2F80FF5D1}"/>
              </a:ext>
            </a:extLst>
          </p:cNvPr>
          <p:cNvSpPr txBox="1"/>
          <p:nvPr/>
        </p:nvSpPr>
        <p:spPr>
          <a:xfrm>
            <a:off x="2193159" y="1169508"/>
            <a:ext cx="780568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Un joueur est hors-jeu dans le jeu courant lorsqu’il se trouve en avant d’un coéquipier qui porte le ballon ou qui l’a joué en dernier.</a:t>
            </a:r>
          </a:p>
        </p:txBody>
      </p:sp>
      <p:sp>
        <p:nvSpPr>
          <p:cNvPr id="4" name="Shape 497">
            <a:extLst>
              <a:ext uri="{FF2B5EF4-FFF2-40B4-BE49-F238E27FC236}">
                <a16:creationId xmlns:a16="http://schemas.microsoft.com/office/drawing/2014/main" id="{30F351C5-CDB6-1943-8A8B-A58C00EF8102}"/>
              </a:ext>
            </a:extLst>
          </p:cNvPr>
          <p:cNvSpPr txBox="1"/>
          <p:nvPr/>
        </p:nvSpPr>
        <p:spPr>
          <a:xfrm>
            <a:off x="471352" y="2152808"/>
            <a:ext cx="7225798" cy="379146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 i="0" u="sng" strike="noStrike" cap="none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Hors de la zone des 10 mètres</a:t>
            </a:r>
          </a:p>
        </p:txBody>
      </p:sp>
      <p:sp>
        <p:nvSpPr>
          <p:cNvPr id="5" name="Shape 502">
            <a:extLst>
              <a:ext uri="{FF2B5EF4-FFF2-40B4-BE49-F238E27FC236}">
                <a16:creationId xmlns:a16="http://schemas.microsoft.com/office/drawing/2014/main" id="{09926BAE-27A0-D74F-BBAF-6A4EF2E96DB4}"/>
              </a:ext>
            </a:extLst>
          </p:cNvPr>
          <p:cNvSpPr txBox="1"/>
          <p:nvPr/>
        </p:nvSpPr>
        <p:spPr>
          <a:xfrm>
            <a:off x="7938949" y="2165160"/>
            <a:ext cx="3492000" cy="377911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 i="0" u="sng" strike="noStrike" cap="none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Zone des 10 mètres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sng" strike="noStrike" cap="none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sng" strike="noStrike" cap="none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 i="0" u="sng" strike="noStrike" cap="none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Mêmes cas avec </a:t>
            </a:r>
            <a:r>
              <a:rPr lang="fr-FR" sz="2400" b="1" i="0" u="sng" strike="noStrike" cap="none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OBLIGATION</a:t>
            </a:r>
            <a:r>
              <a:rPr lang="fr-FR" sz="2400" b="1" i="0" u="sng" strike="noStrike" cap="none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 i="0" u="sng" strike="noStrike" cap="none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sortir de la zone</a:t>
            </a:r>
          </a:p>
        </p:txBody>
      </p:sp>
      <p:sp>
        <p:nvSpPr>
          <p:cNvPr id="6" name="Shape 501">
            <a:extLst>
              <a:ext uri="{FF2B5EF4-FFF2-40B4-BE49-F238E27FC236}">
                <a16:creationId xmlns:a16="http://schemas.microsoft.com/office/drawing/2014/main" id="{52915881-673C-B04B-9131-A29439F2B5F6}"/>
              </a:ext>
            </a:extLst>
          </p:cNvPr>
          <p:cNvSpPr txBox="1"/>
          <p:nvPr/>
        </p:nvSpPr>
        <p:spPr>
          <a:xfrm>
            <a:off x="4139835" y="2655718"/>
            <a:ext cx="3492000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b="1" i="0" u="sng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Action des adversaires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b="0" i="0" u="none" strike="noStrike" cap="none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Course de 5 mètres avec le ballon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Coup de pied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Passe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Contact intentionnel avec le ballon, sans saisie</a:t>
            </a:r>
          </a:p>
        </p:txBody>
      </p:sp>
      <p:sp>
        <p:nvSpPr>
          <p:cNvPr id="7" name="Shape 503">
            <a:extLst>
              <a:ext uri="{FF2B5EF4-FFF2-40B4-BE49-F238E27FC236}">
                <a16:creationId xmlns:a16="http://schemas.microsoft.com/office/drawing/2014/main" id="{3C8D6A86-395C-9F4A-9D15-347C2F96C0E5}"/>
              </a:ext>
            </a:extLst>
          </p:cNvPr>
          <p:cNvSpPr txBox="1"/>
          <p:nvPr/>
        </p:nvSpPr>
        <p:spPr>
          <a:xfrm>
            <a:off x="576118" y="2655719"/>
            <a:ext cx="3492000" cy="3032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b="1" i="0" u="sng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Action d’un partenaire (ou sa propre action)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b="0" i="0" u="none" strike="noStrike" cap="none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Repli derrière le coéquipier qui a le dernier joué le ballon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Le coéquipier porteur du ballon dépasse le joueur HJ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"/>
              <a:buChar char="✓"/>
            </a:pPr>
            <a:r>
              <a:rPr lang="fr-FR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Le botteur ou un coéquipier en jeu dépasse le joueur HJ</a:t>
            </a:r>
          </a:p>
        </p:txBody>
      </p:sp>
    </p:spTree>
    <p:extLst>
      <p:ext uri="{BB962C8B-B14F-4D97-AF65-F5344CB8AC3E}">
        <p14:creationId xmlns:p14="http://schemas.microsoft.com/office/powerpoint/2010/main" val="27039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41F195-8B2C-EC43-84BD-3156B008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2758"/>
            <a:ext cx="10783529" cy="5488921"/>
          </a:xfrm>
          <a:prstGeom prst="rect">
            <a:avLst/>
          </a:prstGeom>
        </p:spPr>
      </p:pic>
      <p:sp>
        <p:nvSpPr>
          <p:cNvPr id="3" name="Shape 515">
            <a:extLst>
              <a:ext uri="{FF2B5EF4-FFF2-40B4-BE49-F238E27FC236}">
                <a16:creationId xmlns:a16="http://schemas.microsoft.com/office/drawing/2014/main" id="{F62482E7-5754-6648-A5A7-6AD35745BC18}"/>
              </a:ext>
            </a:extLst>
          </p:cNvPr>
          <p:cNvSpPr/>
          <p:nvPr/>
        </p:nvSpPr>
        <p:spPr>
          <a:xfrm>
            <a:off x="7190001" y="3042388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" name="Shape 516">
            <a:extLst>
              <a:ext uri="{FF2B5EF4-FFF2-40B4-BE49-F238E27FC236}">
                <a16:creationId xmlns:a16="http://schemas.microsoft.com/office/drawing/2014/main" id="{BF04BF6B-AA9B-A94D-B50C-1FECA8CEA06E}"/>
              </a:ext>
            </a:extLst>
          </p:cNvPr>
          <p:cNvSpPr/>
          <p:nvPr/>
        </p:nvSpPr>
        <p:spPr>
          <a:xfrm>
            <a:off x="3334207" y="2137688"/>
            <a:ext cx="203198" cy="4429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517">
            <a:extLst>
              <a:ext uri="{FF2B5EF4-FFF2-40B4-BE49-F238E27FC236}">
                <a16:creationId xmlns:a16="http://schemas.microsoft.com/office/drawing/2014/main" id="{162FE52B-E2F4-184A-BD16-09A70C37FC3E}"/>
              </a:ext>
            </a:extLst>
          </p:cNvPr>
          <p:cNvSpPr/>
          <p:nvPr/>
        </p:nvSpPr>
        <p:spPr>
          <a:xfrm>
            <a:off x="2855236" y="2237086"/>
            <a:ext cx="580570" cy="522513"/>
          </a:xfrm>
          <a:prstGeom prst="star8">
            <a:avLst>
              <a:gd name="adj" fmla="val 37500"/>
            </a:avLst>
          </a:prstGeom>
          <a:solidFill>
            <a:srgbClr val="FFD9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  <p:sp>
        <p:nvSpPr>
          <p:cNvPr id="6" name="Shape 521">
            <a:extLst>
              <a:ext uri="{FF2B5EF4-FFF2-40B4-BE49-F238E27FC236}">
                <a16:creationId xmlns:a16="http://schemas.microsoft.com/office/drawing/2014/main" id="{5D6AD345-E985-2E41-88A8-FC1B0D90221D}"/>
              </a:ext>
            </a:extLst>
          </p:cNvPr>
          <p:cNvSpPr/>
          <p:nvPr/>
        </p:nvSpPr>
        <p:spPr>
          <a:xfrm>
            <a:off x="7910405" y="4353404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7" name="Shape 522">
            <a:extLst>
              <a:ext uri="{FF2B5EF4-FFF2-40B4-BE49-F238E27FC236}">
                <a16:creationId xmlns:a16="http://schemas.microsoft.com/office/drawing/2014/main" id="{C34A55D5-F1C6-6D43-9888-D9C94A5D1790}"/>
              </a:ext>
            </a:extLst>
          </p:cNvPr>
          <p:cNvSpPr/>
          <p:nvPr/>
        </p:nvSpPr>
        <p:spPr>
          <a:xfrm>
            <a:off x="7921630" y="1876517"/>
            <a:ext cx="478971" cy="471490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  <p:cxnSp>
        <p:nvCxnSpPr>
          <p:cNvPr id="8" name="Shape 523">
            <a:extLst>
              <a:ext uri="{FF2B5EF4-FFF2-40B4-BE49-F238E27FC236}">
                <a16:creationId xmlns:a16="http://schemas.microsoft.com/office/drawing/2014/main" id="{E301E35E-3205-C941-8B12-2E00903FA54D}"/>
              </a:ext>
            </a:extLst>
          </p:cNvPr>
          <p:cNvCxnSpPr/>
          <p:nvPr/>
        </p:nvCxnSpPr>
        <p:spPr>
          <a:xfrm>
            <a:off x="6092767" y="2950273"/>
            <a:ext cx="1097234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9" name="Shape 524">
            <a:extLst>
              <a:ext uri="{FF2B5EF4-FFF2-40B4-BE49-F238E27FC236}">
                <a16:creationId xmlns:a16="http://schemas.microsoft.com/office/drawing/2014/main" id="{8D2805DC-C0DD-B84A-AEAB-104B43C6923F}"/>
              </a:ext>
            </a:extLst>
          </p:cNvPr>
          <p:cNvSpPr txBox="1"/>
          <p:nvPr/>
        </p:nvSpPr>
        <p:spPr>
          <a:xfrm>
            <a:off x="6285132" y="2446869"/>
            <a:ext cx="838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10m</a:t>
            </a:r>
          </a:p>
        </p:txBody>
      </p:sp>
      <p:sp>
        <p:nvSpPr>
          <p:cNvPr id="10" name="Shape 518">
            <a:extLst>
              <a:ext uri="{FF2B5EF4-FFF2-40B4-BE49-F238E27FC236}">
                <a16:creationId xmlns:a16="http://schemas.microsoft.com/office/drawing/2014/main" id="{8079945A-4ED0-364E-87D5-E4D495C38429}"/>
              </a:ext>
            </a:extLst>
          </p:cNvPr>
          <p:cNvSpPr/>
          <p:nvPr/>
        </p:nvSpPr>
        <p:spPr>
          <a:xfrm>
            <a:off x="2180268" y="4236730"/>
            <a:ext cx="580570" cy="522513"/>
          </a:xfrm>
          <a:prstGeom prst="star8">
            <a:avLst>
              <a:gd name="adj" fmla="val 37500"/>
            </a:avLst>
          </a:prstGeom>
          <a:solidFill>
            <a:srgbClr val="FFD9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1" name="Shape 527">
            <a:extLst>
              <a:ext uri="{FF2B5EF4-FFF2-40B4-BE49-F238E27FC236}">
                <a16:creationId xmlns:a16="http://schemas.microsoft.com/office/drawing/2014/main" id="{DA53DE7C-30F7-6A43-B2BA-1CD73EB30403}"/>
              </a:ext>
            </a:extLst>
          </p:cNvPr>
          <p:cNvSpPr/>
          <p:nvPr/>
        </p:nvSpPr>
        <p:spPr>
          <a:xfrm>
            <a:off x="2013353" y="4040462"/>
            <a:ext cx="914400" cy="915049"/>
          </a:xfrm>
          <a:prstGeom prst="ellipse">
            <a:avLst/>
          </a:prstGeom>
          <a:noFill/>
          <a:ln w="444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528">
            <a:extLst>
              <a:ext uri="{FF2B5EF4-FFF2-40B4-BE49-F238E27FC236}">
                <a16:creationId xmlns:a16="http://schemas.microsoft.com/office/drawing/2014/main" id="{1510770E-3508-7740-A326-67ABD0927A25}"/>
              </a:ext>
            </a:extLst>
          </p:cNvPr>
          <p:cNvSpPr/>
          <p:nvPr/>
        </p:nvSpPr>
        <p:spPr>
          <a:xfrm>
            <a:off x="2016417" y="5127350"/>
            <a:ext cx="2324099" cy="1053836"/>
          </a:xfrm>
          <a:prstGeom prst="wedgeRectCallout">
            <a:avLst>
              <a:gd name="adj1" fmla="val -28210"/>
              <a:gd name="adj2" fmla="val -65845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Remettre ses coéquipiers en jeu</a:t>
            </a:r>
          </a:p>
        </p:txBody>
      </p:sp>
      <p:sp>
        <p:nvSpPr>
          <p:cNvPr id="13" name="Shape 519">
            <a:extLst>
              <a:ext uri="{FF2B5EF4-FFF2-40B4-BE49-F238E27FC236}">
                <a16:creationId xmlns:a16="http://schemas.microsoft.com/office/drawing/2014/main" id="{8F96361A-D42C-5045-BEE4-7835C63F243F}"/>
              </a:ext>
            </a:extLst>
          </p:cNvPr>
          <p:cNvSpPr/>
          <p:nvPr/>
        </p:nvSpPr>
        <p:spPr>
          <a:xfrm>
            <a:off x="4453019" y="1896826"/>
            <a:ext cx="580570" cy="522513"/>
          </a:xfrm>
          <a:prstGeom prst="star8">
            <a:avLst>
              <a:gd name="adj" fmla="val 37500"/>
            </a:avLst>
          </a:prstGeom>
          <a:solidFill>
            <a:srgbClr val="FFD9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4" name="Shape 526">
            <a:extLst>
              <a:ext uri="{FF2B5EF4-FFF2-40B4-BE49-F238E27FC236}">
                <a16:creationId xmlns:a16="http://schemas.microsoft.com/office/drawing/2014/main" id="{49FDCAEB-D65D-CC46-92D9-91E7D7BA6583}"/>
              </a:ext>
            </a:extLst>
          </p:cNvPr>
          <p:cNvSpPr/>
          <p:nvPr/>
        </p:nvSpPr>
        <p:spPr>
          <a:xfrm>
            <a:off x="4292566" y="1700558"/>
            <a:ext cx="914400" cy="915049"/>
          </a:xfrm>
          <a:prstGeom prst="ellipse">
            <a:avLst/>
          </a:prstGeom>
          <a:noFill/>
          <a:ln w="444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529">
            <a:extLst>
              <a:ext uri="{FF2B5EF4-FFF2-40B4-BE49-F238E27FC236}">
                <a16:creationId xmlns:a16="http://schemas.microsoft.com/office/drawing/2014/main" id="{08C824E6-35B7-6248-BE39-53B32AB65899}"/>
              </a:ext>
            </a:extLst>
          </p:cNvPr>
          <p:cNvSpPr/>
          <p:nvPr/>
        </p:nvSpPr>
        <p:spPr>
          <a:xfrm>
            <a:off x="3576151" y="2978531"/>
            <a:ext cx="2324099" cy="1053836"/>
          </a:xfrm>
          <a:prstGeom prst="wedgeRectCallout">
            <a:avLst>
              <a:gd name="adj1" fmla="val -5259"/>
              <a:gd name="adj2" fmla="val -83922"/>
            </a:avLst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 pas interférer avec le jeu</a:t>
            </a:r>
          </a:p>
        </p:txBody>
      </p:sp>
      <p:sp>
        <p:nvSpPr>
          <p:cNvPr id="16" name="Shape 520">
            <a:extLst>
              <a:ext uri="{FF2B5EF4-FFF2-40B4-BE49-F238E27FC236}">
                <a16:creationId xmlns:a16="http://schemas.microsoft.com/office/drawing/2014/main" id="{7BE2DDF9-B617-CC45-B9AD-78ED547EFB14}"/>
              </a:ext>
            </a:extLst>
          </p:cNvPr>
          <p:cNvSpPr/>
          <p:nvPr/>
        </p:nvSpPr>
        <p:spPr>
          <a:xfrm>
            <a:off x="6609431" y="4273751"/>
            <a:ext cx="580570" cy="522513"/>
          </a:xfrm>
          <a:prstGeom prst="star8">
            <a:avLst>
              <a:gd name="adj" fmla="val 37500"/>
            </a:avLst>
          </a:prstGeom>
          <a:solidFill>
            <a:srgbClr val="FFD9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17" name="Shape 525">
            <a:extLst>
              <a:ext uri="{FF2B5EF4-FFF2-40B4-BE49-F238E27FC236}">
                <a16:creationId xmlns:a16="http://schemas.microsoft.com/office/drawing/2014/main" id="{3F4F6E5C-BA0C-EC40-ADDB-DF911518F635}"/>
              </a:ext>
            </a:extLst>
          </p:cNvPr>
          <p:cNvSpPr/>
          <p:nvPr/>
        </p:nvSpPr>
        <p:spPr>
          <a:xfrm>
            <a:off x="6442515" y="4077482"/>
            <a:ext cx="914400" cy="915049"/>
          </a:xfrm>
          <a:prstGeom prst="ellipse">
            <a:avLst/>
          </a:prstGeom>
          <a:noFill/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530">
            <a:extLst>
              <a:ext uri="{FF2B5EF4-FFF2-40B4-BE49-F238E27FC236}">
                <a16:creationId xmlns:a16="http://schemas.microsoft.com/office/drawing/2014/main" id="{FD0E8714-3010-C943-B1E9-CAD6A4D79CB8}"/>
              </a:ext>
            </a:extLst>
          </p:cNvPr>
          <p:cNvSpPr/>
          <p:nvPr/>
        </p:nvSpPr>
        <p:spPr>
          <a:xfrm>
            <a:off x="5911382" y="5178489"/>
            <a:ext cx="2324099" cy="1053836"/>
          </a:xfrm>
          <a:prstGeom prst="wedgeRectCallout">
            <a:avLst>
              <a:gd name="adj1" fmla="val -16735"/>
              <a:gd name="adj2" fmla="val -73076"/>
            </a:avLst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Sortir de la zone des 10 mètres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A8DACB-794E-6040-B7C1-A68939B914FB}"/>
              </a:ext>
            </a:extLst>
          </p:cNvPr>
          <p:cNvSpPr txBox="1">
            <a:spLocks/>
          </p:cNvSpPr>
          <p:nvPr/>
        </p:nvSpPr>
        <p:spPr>
          <a:xfrm>
            <a:off x="4183508" y="-4117"/>
            <a:ext cx="7310919" cy="879486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H</a:t>
            </a:r>
            <a:r>
              <a:rPr lang="en-US" sz="4000" spc="2400" dirty="0"/>
              <a:t>JJC</a:t>
            </a:r>
          </a:p>
        </p:txBody>
      </p:sp>
      <p:sp>
        <p:nvSpPr>
          <p:cNvPr id="21" name="Flèche courbée vers le haut 20"/>
          <p:cNvSpPr/>
          <p:nvPr/>
        </p:nvSpPr>
        <p:spPr>
          <a:xfrm flipV="1">
            <a:off x="3334209" y="714895"/>
            <a:ext cx="4204721" cy="1296000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30247 0.1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9688" y="5796347"/>
            <a:ext cx="6793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Les règles du jeu - Fédération Française de Rugby (ffr.fr)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6422" y="227619"/>
            <a:ext cx="550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LES FORMES DE JEU PAR PERIODE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73780" y="5273127"/>
            <a:ext cx="644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LES REGLEMENTS « RUGBY DIGEST 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639598"/>
            <a:ext cx="9345237" cy="5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51" y="298098"/>
            <a:ext cx="6544694" cy="6365035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8956963" y="674893"/>
            <a:ext cx="3050771" cy="1587731"/>
          </a:xfrm>
          <a:prstGeom prst="wedgeEllipseCallout">
            <a:avLst>
              <a:gd name="adj1" fmla="val -108571"/>
              <a:gd name="adj2" fmla="val 933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680170" y="1145592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Remplacement obligatoire !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9095508" y="2559088"/>
            <a:ext cx="3050771" cy="1587731"/>
          </a:xfrm>
          <a:prstGeom prst="wedgeEllipseCallout">
            <a:avLst>
              <a:gd name="adj1" fmla="val -102849"/>
              <a:gd name="adj2" fmla="val 253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277001" y="2927925"/>
            <a:ext cx="28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Passage en force / engagement du buste vers l’avant INTERDIT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9085805" y="4402974"/>
            <a:ext cx="3050771" cy="1587731"/>
          </a:xfrm>
          <a:prstGeom prst="wedgeEllipseCallout">
            <a:avLst>
              <a:gd name="adj1" fmla="val -107209"/>
              <a:gd name="adj2" fmla="val -286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277001" y="4873673"/>
            <a:ext cx="24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de blocage ou arrachage du ballon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83112" y="1892885"/>
            <a:ext cx="3050771" cy="1587731"/>
          </a:xfrm>
          <a:prstGeom prst="wedgeEllipseCallout">
            <a:avLst>
              <a:gd name="adj1" fmla="val 110503"/>
              <a:gd name="adj2" fmla="val 970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8391" y="2374666"/>
            <a:ext cx="232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Transmettre ou libérer à plus d’1M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7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47" y="2106177"/>
            <a:ext cx="7297168" cy="2829320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226433" y="1487977"/>
            <a:ext cx="3050771" cy="1587731"/>
          </a:xfrm>
          <a:prstGeom prst="wedgeEllipseCallout">
            <a:avLst>
              <a:gd name="adj1" fmla="val 123309"/>
              <a:gd name="adj2" fmla="val 34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59188" y="1982211"/>
            <a:ext cx="258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l’équipe qui a </a:t>
            </a:r>
            <a:r>
              <a:rPr lang="fr-FR" u="sng" dirty="0" smtClean="0"/>
              <a:t>concédé</a:t>
            </a:r>
            <a:r>
              <a:rPr lang="fr-FR" dirty="0" smtClean="0"/>
              <a:t> (pris) l’essai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8158941" y="124691"/>
            <a:ext cx="3050771" cy="1587731"/>
          </a:xfrm>
          <a:prstGeom prst="wedgeEllipseCallout">
            <a:avLst>
              <a:gd name="adj1" fmla="val -79688"/>
              <a:gd name="adj2" fmla="val 996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95606" y="518446"/>
            <a:ext cx="2377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Possibilité de jouer rapidement! </a:t>
            </a:r>
            <a:r>
              <a:rPr lang="fr-FR" sz="1000" dirty="0" smtClean="0"/>
              <a:t>(pour soi même….)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15348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504325"/>
            <a:ext cx="10668000" cy="184934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pc="2400" dirty="0">
                <a:solidFill>
                  <a:schemeClr val="accent1"/>
                </a:solidFill>
              </a:rPr>
              <a:t>L</a:t>
            </a:r>
            <a:r>
              <a:rPr lang="en-US" sz="7200" spc="2400" dirty="0"/>
              <a:t>E PLAQUAGE</a:t>
            </a:r>
          </a:p>
        </p:txBody>
      </p:sp>
    </p:spTree>
    <p:extLst>
      <p:ext uri="{BB962C8B-B14F-4D97-AF65-F5344CB8AC3E}">
        <p14:creationId xmlns:p14="http://schemas.microsoft.com/office/powerpoint/2010/main" val="114954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0" y="606998"/>
            <a:ext cx="7163800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1" y="207817"/>
            <a:ext cx="7049484" cy="6220693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9667702" y="207817"/>
            <a:ext cx="2274916" cy="1172095"/>
          </a:xfrm>
          <a:prstGeom prst="wedgeEllipseCallout">
            <a:avLst>
              <a:gd name="adj1" fmla="val -126966"/>
              <a:gd name="adj2" fmla="val -3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930938" y="470698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ballon DOIT franchir 5m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9501447" y="2801389"/>
            <a:ext cx="2256905" cy="1421476"/>
          </a:xfrm>
          <a:prstGeom prst="wedgeEllipseCallout">
            <a:avLst>
              <a:gd name="adj1" fmla="val -133993"/>
              <a:gd name="adj2" fmla="val -12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667702" y="3134928"/>
            <a:ext cx="193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Mêlée JAMAIS rejouée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9501447" y="4807526"/>
            <a:ext cx="2274916" cy="1172095"/>
          </a:xfrm>
          <a:prstGeom prst="wedgeEllipseCallout">
            <a:avLst>
              <a:gd name="adj1" fmla="val -82386"/>
              <a:gd name="adj2" fmla="val 338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667702" y="5070407"/>
            <a:ext cx="193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Lancer pas droit CF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1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345F-72EE-EE4E-B7C7-FDEFA67B26E9}"/>
              </a:ext>
            </a:extLst>
          </p:cNvPr>
          <p:cNvSpPr txBox="1">
            <a:spLocks/>
          </p:cNvSpPr>
          <p:nvPr/>
        </p:nvSpPr>
        <p:spPr>
          <a:xfrm>
            <a:off x="2716658" y="130995"/>
            <a:ext cx="7310919" cy="79367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L</a:t>
            </a:r>
            <a:r>
              <a:rPr lang="en-US" sz="4000" spc="2400" dirty="0"/>
              <a:t>E PLAQUAGE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40CC57-38ED-AF4D-B5D9-A1877C073725}"/>
              </a:ext>
            </a:extLst>
          </p:cNvPr>
          <p:cNvSpPr txBox="1"/>
          <p:nvPr/>
        </p:nvSpPr>
        <p:spPr>
          <a:xfrm>
            <a:off x="3649013" y="1189108"/>
            <a:ext cx="489397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La méthode employée pour tenir un porteur du ballon et le mettre au sol.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0C0256-AE35-D341-BCA2-75D3F5579422}"/>
              </a:ext>
            </a:extLst>
          </p:cNvPr>
          <p:cNvSpPr txBox="1"/>
          <p:nvPr/>
        </p:nvSpPr>
        <p:spPr>
          <a:xfrm>
            <a:off x="360608" y="2160240"/>
            <a:ext cx="3288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PLAQUEURS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Lâcher immédiatement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le ballon et le porteur du ballon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 relever ou s’écarter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du plaqué et du ballon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Être sur leurs pieds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avant de jouer le ballon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Permettre </a:t>
            </a: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au plaqué de lâcher ou jouer le ballon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Permettre </a:t>
            </a: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au plaqué de s’écarter du ballon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0CAEA0-6703-6C4C-A96D-FD6A39421DF6}"/>
              </a:ext>
            </a:extLst>
          </p:cNvPr>
          <p:cNvSpPr txBox="1"/>
          <p:nvPr/>
        </p:nvSpPr>
        <p:spPr>
          <a:xfrm>
            <a:off x="4101608" y="2867092"/>
            <a:ext cx="31166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fr-FR" b="1" u="sng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ASSISTANT-PLAQUEUR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Rester sur leurs pieds et immédiatement lâcher</a:t>
            </a:r>
            <a:r>
              <a:rPr lang="fr-F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 ballon et le porteur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Arriver au plaquage </a:t>
            </a: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du côté de leur ligne de but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05F6C4-976E-854B-AD57-2A5511820641}"/>
              </a:ext>
            </a:extLst>
          </p:cNvPr>
          <p:cNvSpPr txBox="1"/>
          <p:nvPr/>
        </p:nvSpPr>
        <p:spPr>
          <a:xfrm>
            <a:off x="7701712" y="2714238"/>
            <a:ext cx="3490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PLAQUÉ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Rendre le ballon disponible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(en le relâchant, le passant ou le poussant)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 relever ou s’écarter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 pas empêcher les joueurs adverses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de gagner la possession du ballon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3D4F758-271D-F145-9812-3125689C1938}"/>
              </a:ext>
            </a:extLst>
          </p:cNvPr>
          <p:cNvCxnSpPr/>
          <p:nvPr/>
        </p:nvCxnSpPr>
        <p:spPr>
          <a:xfrm>
            <a:off x="4006246" y="2645492"/>
            <a:ext cx="0" cy="2529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550E4A8-2D47-6F4B-B9E2-DFBA4E50053B}"/>
              </a:ext>
            </a:extLst>
          </p:cNvPr>
          <p:cNvCxnSpPr/>
          <p:nvPr/>
        </p:nvCxnSpPr>
        <p:spPr>
          <a:xfrm>
            <a:off x="7430388" y="2645492"/>
            <a:ext cx="0" cy="2529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345F-72EE-EE4E-B7C7-FDEFA67B26E9}"/>
              </a:ext>
            </a:extLst>
          </p:cNvPr>
          <p:cNvSpPr txBox="1">
            <a:spLocks/>
          </p:cNvSpPr>
          <p:nvPr/>
        </p:nvSpPr>
        <p:spPr>
          <a:xfrm>
            <a:off x="2716658" y="130995"/>
            <a:ext cx="7310919" cy="79367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L</a:t>
            </a:r>
            <a:r>
              <a:rPr lang="en-US" sz="4000" spc="2400" dirty="0"/>
              <a:t>E PLAQUAGE</a:t>
            </a:r>
          </a:p>
        </p:txBody>
      </p:sp>
      <p:sp>
        <p:nvSpPr>
          <p:cNvPr id="3" name="Shape 307">
            <a:extLst>
              <a:ext uri="{FF2B5EF4-FFF2-40B4-BE49-F238E27FC236}">
                <a16:creationId xmlns:a16="http://schemas.microsoft.com/office/drawing/2014/main" id="{DCE09B00-44A2-8C45-9917-BF5A55142E18}"/>
              </a:ext>
            </a:extLst>
          </p:cNvPr>
          <p:cNvSpPr txBox="1">
            <a:spLocks/>
          </p:cNvSpPr>
          <p:nvPr/>
        </p:nvSpPr>
        <p:spPr>
          <a:xfrm>
            <a:off x="571072" y="1830196"/>
            <a:ext cx="5881100" cy="3424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fr-FR" sz="2500" b="1" u="sng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OBLIGATION :</a:t>
            </a:r>
            <a:r>
              <a:rPr lang="fr-FR" sz="25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avec les deux bras, de la taille aux chevilles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5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Plaquages interdits :</a:t>
            </a:r>
            <a:r>
              <a:rPr lang="fr-FR" sz="25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  <a:p>
            <a:pPr marL="490538" lvl="2" indent="-306388">
              <a:lnSpc>
                <a:spcPct val="90000"/>
              </a:lnSpc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la cuillère ;</a:t>
            </a:r>
          </a:p>
          <a:p>
            <a:pPr marL="490538" lvl="2" indent="-306388">
              <a:lnSpc>
                <a:spcPct val="90000"/>
              </a:lnSpc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la projection ;</a:t>
            </a:r>
          </a:p>
          <a:p>
            <a:pPr marL="490538" lvl="2" indent="-306388">
              <a:lnSpc>
                <a:spcPct val="90000"/>
              </a:lnSpc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les plaquages avec retournement ;</a:t>
            </a:r>
          </a:p>
          <a:p>
            <a:pPr marL="490538" lvl="2" indent="-306388">
              <a:lnSpc>
                <a:spcPct val="90000"/>
              </a:lnSpc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les plaquages en poursuite ;</a:t>
            </a:r>
          </a:p>
          <a:p>
            <a:pPr marL="490538" lvl="2" indent="-306388">
              <a:lnSpc>
                <a:spcPct val="90000"/>
              </a:lnSpc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les plaquages judoka ;</a:t>
            </a:r>
          </a:p>
          <a:p>
            <a:pPr marL="490538" lvl="2" indent="-306388">
              <a:lnSpc>
                <a:spcPct val="90000"/>
              </a:lnSpc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à retardement, à l’épaule…</a:t>
            </a:r>
          </a:p>
        </p:txBody>
      </p:sp>
      <p:sp>
        <p:nvSpPr>
          <p:cNvPr id="4" name="Shape 310">
            <a:extLst>
              <a:ext uri="{FF2B5EF4-FFF2-40B4-BE49-F238E27FC236}">
                <a16:creationId xmlns:a16="http://schemas.microsoft.com/office/drawing/2014/main" id="{F4652239-643F-0D44-A452-F67B9939DB8C}"/>
              </a:ext>
            </a:extLst>
          </p:cNvPr>
          <p:cNvSpPr txBox="1"/>
          <p:nvPr/>
        </p:nvSpPr>
        <p:spPr>
          <a:xfrm>
            <a:off x="6719300" y="2391310"/>
            <a:ext cx="5013788" cy="25928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fr-FR" sz="3200" b="1" i="0" u="none" strike="noStrike" cap="none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Tout joueur coupable d’un plaquage dangereux sera systématiquement exclu 2 minutes avec remplacement</a:t>
            </a:r>
          </a:p>
        </p:txBody>
      </p:sp>
    </p:spTree>
    <p:extLst>
      <p:ext uri="{BB962C8B-B14F-4D97-AF65-F5344CB8AC3E}">
        <p14:creationId xmlns:p14="http://schemas.microsoft.com/office/powerpoint/2010/main" val="25036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E762-EBFE-1F43-AEB0-4A5504A53647}"/>
              </a:ext>
            </a:extLst>
          </p:cNvPr>
          <p:cNvSpPr txBox="1">
            <a:spLocks/>
          </p:cNvSpPr>
          <p:nvPr/>
        </p:nvSpPr>
        <p:spPr>
          <a:xfrm>
            <a:off x="762000" y="2384888"/>
            <a:ext cx="10668000" cy="2088223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pc="2400" dirty="0">
                <a:solidFill>
                  <a:schemeClr val="accent1"/>
                </a:solidFill>
              </a:rPr>
              <a:t>L</a:t>
            </a:r>
            <a:r>
              <a:rPr lang="en-US" sz="7200" spc="2400" dirty="0"/>
              <a:t>A MÊLÉE SPONTANÉE</a:t>
            </a:r>
          </a:p>
        </p:txBody>
      </p:sp>
    </p:spTree>
    <p:extLst>
      <p:ext uri="{BB962C8B-B14F-4D97-AF65-F5344CB8AC3E}">
        <p14:creationId xmlns:p14="http://schemas.microsoft.com/office/powerpoint/2010/main" val="301184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345F-72EE-EE4E-B7C7-FDEFA67B26E9}"/>
              </a:ext>
            </a:extLst>
          </p:cNvPr>
          <p:cNvSpPr txBox="1">
            <a:spLocks/>
          </p:cNvSpPr>
          <p:nvPr/>
        </p:nvSpPr>
        <p:spPr>
          <a:xfrm>
            <a:off x="2716658" y="130994"/>
            <a:ext cx="7310919" cy="107961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L</a:t>
            </a:r>
            <a:r>
              <a:rPr lang="en-US" sz="4000" spc="2400" dirty="0"/>
              <a:t>A MÊLÉE SPONTANÉE</a:t>
            </a:r>
          </a:p>
        </p:txBody>
      </p:sp>
      <p:sp>
        <p:nvSpPr>
          <p:cNvPr id="3" name="Shape 307">
            <a:extLst>
              <a:ext uri="{FF2B5EF4-FFF2-40B4-BE49-F238E27FC236}">
                <a16:creationId xmlns:a16="http://schemas.microsoft.com/office/drawing/2014/main" id="{DCE09B00-44A2-8C45-9917-BF5A55142E18}"/>
              </a:ext>
            </a:extLst>
          </p:cNvPr>
          <p:cNvSpPr txBox="1">
            <a:spLocks/>
          </p:cNvSpPr>
          <p:nvPr/>
        </p:nvSpPr>
        <p:spPr>
          <a:xfrm>
            <a:off x="356567" y="2654444"/>
            <a:ext cx="5881100" cy="2950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fr-FR" sz="2000" b="1" u="sng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A SAVOIR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endParaRPr lang="fr-FR" sz="2000" b="1" u="sng" dirty="0">
              <a:solidFill>
                <a:schemeClr val="accen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Met fin à une situation de jeu courant 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 création de </a:t>
            </a:r>
            <a:r>
              <a:rPr lang="fr-FR" sz="20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lignes de </a:t>
            </a:r>
            <a:r>
              <a:rPr lang="fr-FR" sz="2000" b="1" u="sng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hors-jeu (pied du dernier participant de chaque équipe)</a:t>
            </a:r>
            <a:endParaRPr lang="fr-FR" sz="2000" b="1" u="sng" dirty="0">
              <a:solidFill>
                <a:schemeClr val="dk1"/>
              </a:solidFill>
              <a:latin typeface="+mj-lt"/>
              <a:ea typeface="Calibri"/>
              <a:cs typeface="Calibri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endParaRPr lang="fr-FR" sz="2000" dirty="0">
              <a:solidFill>
                <a:schemeClr val="dk1"/>
              </a:solidFill>
              <a:latin typeface="+mj-lt"/>
              <a:ea typeface="Calibri"/>
              <a:cs typeface="Calibri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Wingdings" pitchFamily="2" charset="2"/>
              </a:rPr>
              <a:t>Les joueurs doivent s’efforcer de </a:t>
            </a:r>
            <a:r>
              <a:rPr lang="fr-FR" sz="2000" b="1" u="sng" dirty="0">
                <a:solidFill>
                  <a:schemeClr val="dk1"/>
                </a:solidFill>
                <a:ea typeface="Calibri"/>
                <a:cs typeface="Calibri"/>
                <a:sym typeface="Wingdings" pitchFamily="2" charset="2"/>
              </a:rPr>
              <a:t>rester debout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Wingdings" pitchFamily="2" charset="2"/>
              </a:rPr>
              <a:t> pour lutter pour le gain du ballon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endParaRPr lang="fr-F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Tout joueur participant </a:t>
            </a:r>
            <a:r>
              <a:rPr lang="fr-FR" sz="20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ne peut pas manipuler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Wingdings" pitchFamily="2" charset="2"/>
              </a:rPr>
              <a:t> le ballon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endParaRPr lang="fr-FR" sz="2000" dirty="0">
              <a:solidFill>
                <a:schemeClr val="dk1"/>
              </a:solidFill>
              <a:latin typeface="+mj-lt"/>
              <a:ea typeface="Calibri"/>
              <a:cs typeface="Calibri"/>
              <a:sym typeface="Wingdings" pitchFamily="2" charset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836E9C-A41E-A342-8509-DD989A026D05}"/>
              </a:ext>
            </a:extLst>
          </p:cNvPr>
          <p:cNvSpPr txBox="1"/>
          <p:nvPr/>
        </p:nvSpPr>
        <p:spPr>
          <a:xfrm>
            <a:off x="2122089" y="1404639"/>
            <a:ext cx="8500056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Une phase de jeu dans le cadre de laquelle un ou plusieurs joueurs de chaque équipe, qui sont sur leurs pieds et physiquement au contact, entourent le ballon au sol.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5562A1-75AF-3949-9601-13937708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15" y="2937779"/>
            <a:ext cx="4914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E762-EBFE-1F43-AEB0-4A5504A53647}"/>
              </a:ext>
            </a:extLst>
          </p:cNvPr>
          <p:cNvSpPr txBox="1">
            <a:spLocks/>
          </p:cNvSpPr>
          <p:nvPr/>
        </p:nvSpPr>
        <p:spPr>
          <a:xfrm>
            <a:off x="762000" y="2384888"/>
            <a:ext cx="10668000" cy="2088223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pc="2400" dirty="0">
                <a:solidFill>
                  <a:schemeClr val="accent1"/>
                </a:solidFill>
              </a:rPr>
              <a:t>L</a:t>
            </a:r>
            <a:r>
              <a:rPr lang="en-US" sz="7200" spc="2400" dirty="0"/>
              <a:t>A MÊLÉE ORDONNÉE</a:t>
            </a:r>
          </a:p>
        </p:txBody>
      </p:sp>
    </p:spTree>
    <p:extLst>
      <p:ext uri="{BB962C8B-B14F-4D97-AF65-F5344CB8AC3E}">
        <p14:creationId xmlns:p14="http://schemas.microsoft.com/office/powerpoint/2010/main" val="395829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C49803-ACF8-3149-83E5-513DF65A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3" y="1426392"/>
            <a:ext cx="6766917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638007-3167-F04A-8086-784EDB1B229A}"/>
              </a:ext>
            </a:extLst>
          </p:cNvPr>
          <p:cNvSpPr txBox="1">
            <a:spLocks/>
          </p:cNvSpPr>
          <p:nvPr/>
        </p:nvSpPr>
        <p:spPr>
          <a:xfrm>
            <a:off x="2716658" y="130994"/>
            <a:ext cx="7310919" cy="107961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2400" dirty="0">
                <a:solidFill>
                  <a:schemeClr val="accent1"/>
                </a:solidFill>
              </a:rPr>
              <a:t>L</a:t>
            </a:r>
            <a:r>
              <a:rPr lang="en-US" sz="4000" spc="2400" dirty="0"/>
              <a:t>A MÊLÉE ORDONNÉE</a:t>
            </a:r>
          </a:p>
        </p:txBody>
      </p:sp>
      <p:sp>
        <p:nvSpPr>
          <p:cNvPr id="4" name="Shape 351">
            <a:extLst>
              <a:ext uri="{FF2B5EF4-FFF2-40B4-BE49-F238E27FC236}">
                <a16:creationId xmlns:a16="http://schemas.microsoft.com/office/drawing/2014/main" id="{A285A012-786D-B849-B8E3-C231CB5B02E9}"/>
              </a:ext>
            </a:extLst>
          </p:cNvPr>
          <p:cNvSpPr txBox="1">
            <a:spLocks/>
          </p:cNvSpPr>
          <p:nvPr/>
        </p:nvSpPr>
        <p:spPr>
          <a:xfrm>
            <a:off x="7343859" y="1502246"/>
            <a:ext cx="4271199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600" b="1" u="sng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Sans </a:t>
            </a:r>
            <a:r>
              <a:rPr lang="fr-FR" sz="1600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impact</a:t>
            </a:r>
            <a:r>
              <a:rPr lang="fr-FR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poussée limitée au </a:t>
            </a:r>
            <a:r>
              <a:rPr lang="fr-FR" sz="1600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gain du ballon,</a:t>
            </a:r>
            <a:r>
              <a:rPr lang="fr-FR" sz="1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600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toujours à égalité numérique</a:t>
            </a:r>
            <a:r>
              <a:rPr lang="fr-FR" sz="1600" b="1" u="sng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600" b="1" u="sng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3+2 contre 3+2</a:t>
            </a:r>
            <a:endParaRPr lang="fr-FR" sz="1600" b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Shape 354">
            <a:extLst>
              <a:ext uri="{FF2B5EF4-FFF2-40B4-BE49-F238E27FC236}">
                <a16:creationId xmlns:a16="http://schemas.microsoft.com/office/drawing/2014/main" id="{E4FD3CD2-2F1B-264E-9FAD-DFC034E5BE61}"/>
              </a:ext>
            </a:extLst>
          </p:cNvPr>
          <p:cNvSpPr txBox="1"/>
          <p:nvPr/>
        </p:nvSpPr>
        <p:spPr>
          <a:xfrm>
            <a:off x="7667168" y="2825685"/>
            <a:ext cx="3624580" cy="6323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b="1" i="0" u="none" strike="noStrike" cap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LES COMMANDEMENTS : </a:t>
            </a:r>
          </a:p>
          <a:p>
            <a:pPr lvl="0" algn="ctr">
              <a:buSzPct val="25000"/>
            </a:pPr>
            <a:r>
              <a:rPr lang="fr-FR" b="1" i="0" u="none" strike="noStrike" cap="none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FLEXION – </a:t>
            </a:r>
            <a:r>
              <a:rPr lang="fr-FR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LIEZ - PLACEMENT</a:t>
            </a:r>
            <a:endParaRPr lang="fr-FR" b="1" i="0" u="none" strike="noStrike" cap="none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Shape 356">
            <a:extLst>
              <a:ext uri="{FF2B5EF4-FFF2-40B4-BE49-F238E27FC236}">
                <a16:creationId xmlns:a16="http://schemas.microsoft.com/office/drawing/2014/main" id="{3D06490D-6791-D045-9280-CABD26BCB773}"/>
              </a:ext>
            </a:extLst>
          </p:cNvPr>
          <p:cNvSpPr txBox="1"/>
          <p:nvPr/>
        </p:nvSpPr>
        <p:spPr>
          <a:xfrm>
            <a:off x="7650090" y="4179394"/>
            <a:ext cx="4271199" cy="17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000" b="1" i="0" u="sng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Une mêlée n’est jamais rejouée.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"/>
              <a:buChar char="➢"/>
            </a:pPr>
            <a:r>
              <a:rPr lang="fr-FR" sz="20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Sanction adéquate si faute</a:t>
            </a:r>
          </a:p>
          <a:p>
            <a:pPr marL="8001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"/>
              <a:buChar char="➢"/>
            </a:pPr>
            <a:r>
              <a:rPr lang="fr-FR" sz="20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CPF pour l’équipe qui bénéficiait de l’introduction si pas de faute décelée</a:t>
            </a:r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F0189694-17BE-3B40-ABB6-ED78843D3E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2890" y="46091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504325"/>
            <a:ext cx="10668000" cy="1849349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pc="2400" dirty="0">
                <a:solidFill>
                  <a:schemeClr val="accent1"/>
                </a:solidFill>
              </a:rPr>
              <a:t>L</a:t>
            </a:r>
            <a:r>
              <a:rPr lang="en-US" sz="7200" spc="2400" dirty="0"/>
              <a:t>A TOUCHE</a:t>
            </a:r>
          </a:p>
        </p:txBody>
      </p:sp>
    </p:spTree>
    <p:extLst>
      <p:ext uri="{BB962C8B-B14F-4D97-AF65-F5344CB8AC3E}">
        <p14:creationId xmlns:p14="http://schemas.microsoft.com/office/powerpoint/2010/main" val="992058344"/>
      </p:ext>
    </p:extLst>
  </p:cSld>
  <p:clrMapOvr>
    <a:masterClrMapping/>
  </p:clrMapOvr>
</p:sld>
</file>

<file path=ppt/theme/theme1.xml><?xml version="1.0" encoding="utf-8"?>
<a:theme xmlns:a="http://schemas.openxmlformats.org/drawingml/2006/main" name="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0318EE6A-B597-6D44-BEC2-7B72C2846EB0}" vid="{D562023A-FBDC-FE4D-9248-1B942499F299}"/>
    </a:ext>
  </a:extLst>
</a:theme>
</file>

<file path=ppt/theme/theme2.xml><?xml version="1.0" encoding="utf-8"?>
<a:theme xmlns:a="http://schemas.openxmlformats.org/drawingml/2006/main" name="1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 Powerpoint Template</Template>
  <TotalTime>584</TotalTime>
  <Words>787</Words>
  <Application>Microsoft Office PowerPoint</Application>
  <PresentationFormat>Grand écran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Noto Sans Symbol</vt:lpstr>
      <vt:lpstr>Trebuchet MS</vt:lpstr>
      <vt:lpstr>Wingdings</vt:lpstr>
      <vt:lpstr>Yorkshire</vt:lpstr>
      <vt:lpstr>Nova Powerpoint Template</vt:lpstr>
      <vt:lpstr>1_Nova Powerpoint Template</vt:lpstr>
      <vt:lpstr>Je joue aussi  arbitre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joue aussi arbitre</dc:title>
  <dc:creator>Microsoft Office User</dc:creator>
  <cp:lastModifiedBy>SYLVIE BROS - LIGUE OCCITANIE RUGBY</cp:lastModifiedBy>
  <cp:revision>42</cp:revision>
  <dcterms:created xsi:type="dcterms:W3CDTF">2020-08-11T08:32:35Z</dcterms:created>
  <dcterms:modified xsi:type="dcterms:W3CDTF">2022-10-10T13:43:11Z</dcterms:modified>
</cp:coreProperties>
</file>