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7" r:id="rId3"/>
    <p:sldId id="268" r:id="rId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74"/>
  </p:normalViewPr>
  <p:slideViewPr>
    <p:cSldViewPr snapToGrid="0" snapToObjects="1">
      <p:cViewPr varScale="1">
        <p:scale>
          <a:sx n="83" d="100"/>
          <a:sy n="83" d="100"/>
        </p:scale>
        <p:origin x="49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48CB24-B77B-8348-AECE-179FBBC2FA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879ED12-5B80-CE4A-B4BD-AE0B9A14E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80CA11-5D23-C54D-81EE-A26DFD17F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615-D1F3-AB46-A4EE-9FDE1E554370}" type="datetimeFigureOut">
              <a:rPr lang="fr-FR" smtClean="0"/>
              <a:t>28/09/2020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A1E12A-06F2-4846-A462-80FE2BFD0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5C7977-EBC6-7442-81AF-740F1BB55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FF8B-14DF-5D4A-A491-8AE7D2848F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284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E3753B-4EF7-8845-93F4-C3CF7FB9B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B8D2EA5-8D4C-7340-A490-C922415B0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4638A2-F582-254C-BFD5-B64872A56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615-D1F3-AB46-A4EE-9FDE1E554370}" type="datetimeFigureOut">
              <a:rPr lang="fr-FR" smtClean="0"/>
              <a:t>28/09/2020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3FACD6-2E3E-1647-BF86-8F86CE2C7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C4AD84-CFFC-3D49-BFBF-701F6718D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FF8B-14DF-5D4A-A491-8AE7D2848F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756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CD5FD20-0C83-9644-8E22-88F35B6509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B126E35-449E-6449-98DE-DC2B1A382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811093-C66D-614F-9ABD-420F6A14E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615-D1F3-AB46-A4EE-9FDE1E554370}" type="datetimeFigureOut">
              <a:rPr lang="fr-FR" smtClean="0"/>
              <a:t>28/09/2020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D11536-185B-5D4F-AE46-07D76F084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F77601-50B7-B64E-AD82-165583B32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FF8B-14DF-5D4A-A491-8AE7D2848F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85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1E7E6D-E8FE-A444-ADEA-11F79F24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EA9E0B-13DB-4E40-A4E4-D29ED4E1E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0ACCE2-D0BF-4040-B1A5-82E70EB6B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615-D1F3-AB46-A4EE-9FDE1E554370}" type="datetimeFigureOut">
              <a:rPr lang="fr-FR" smtClean="0"/>
              <a:t>28/09/2020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26449E-09E4-DA4B-92FB-D42013145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512D55-70F2-3C40-A0E3-D7A15BD1C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FF8B-14DF-5D4A-A491-8AE7D2848F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662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E9B362-6928-7444-B561-9745DFC18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E2BF18-3D5B-1E46-812B-0E2B3CF80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F19B87-6F39-F047-9588-3B3ECA599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615-D1F3-AB46-A4EE-9FDE1E554370}" type="datetimeFigureOut">
              <a:rPr lang="fr-FR" smtClean="0"/>
              <a:t>28/09/2020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C04059-43C6-3C42-8A60-44C804A9F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D3312E-8023-6A43-B922-87EC1DB66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FF8B-14DF-5D4A-A491-8AE7D2848F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591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155BC2-DC46-2E4E-AA7A-173CBA9A5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26EC36-1B04-C44E-8C91-1D21305071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BCE8AF8-7374-614C-8AC3-D39FC50AE8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27F560-F70C-C64A-ADDA-BA6CB1A3B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615-D1F3-AB46-A4EE-9FDE1E554370}" type="datetimeFigureOut">
              <a:rPr lang="fr-FR" smtClean="0"/>
              <a:t>28/09/2020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30207BC-E690-A84C-8762-4CF849E6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BE0198D-12FD-1448-9778-0A7F92A63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FF8B-14DF-5D4A-A491-8AE7D2848F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541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EEA9BA-E790-BB45-A454-9182FF789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216510-2CF4-194D-BC17-C0F68C56A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EFD725A-1932-E64B-96D6-4BD0C990C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4AEC44-BB44-FF45-995B-B4C69B4FCA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7B14185-9598-6543-AF9D-036B6496DA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FCC469C-6FCC-ED48-B25D-F60C94497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615-D1F3-AB46-A4EE-9FDE1E554370}" type="datetimeFigureOut">
              <a:rPr lang="fr-FR" smtClean="0"/>
              <a:t>28/09/2020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C086CC1-B91F-5A4F-B1A7-EDB0E265D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DEF986-485F-7E4E-83CA-F080291AE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FF8B-14DF-5D4A-A491-8AE7D2848F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8790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156FDE-55EC-344C-9FC7-1A5A67E6A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C5BDEA4-49A9-C54C-8240-338F5A608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615-D1F3-AB46-A4EE-9FDE1E554370}" type="datetimeFigureOut">
              <a:rPr lang="fr-FR" smtClean="0"/>
              <a:t>28/09/2020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2C79DBE-5A27-444E-8E1B-F208A0A3E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2D5A40-044A-9B41-BE95-220F0FEF3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FF8B-14DF-5D4A-A491-8AE7D2848F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0446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9FE6553-235C-964F-BE9F-5EFADC13F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615-D1F3-AB46-A4EE-9FDE1E554370}" type="datetimeFigureOut">
              <a:rPr lang="fr-FR" smtClean="0"/>
              <a:t>28/09/2020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C2784B7-9F55-4A48-92F3-91FD0B1E9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82109B-F943-3746-A49B-18AD10193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FF8B-14DF-5D4A-A491-8AE7D2848F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754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550424-FD8B-5248-96BA-413D94A65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166D73-59CE-1846-9748-84CCA6AB1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2A27B3-8676-024B-97A2-F3A1EDF856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0144F9B-A195-454F-9D80-30EC7A99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615-D1F3-AB46-A4EE-9FDE1E554370}" type="datetimeFigureOut">
              <a:rPr lang="fr-FR" smtClean="0"/>
              <a:t>28/09/2020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2EAFD1-8361-B348-A8E0-DCAC9882E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C3F7B89-98DE-2342-9646-E366EC5C1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FF8B-14DF-5D4A-A491-8AE7D2848F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562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D5F324-8745-C94B-B7BC-72C16AC10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486F871-5442-F54A-B320-0DE8566A64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9438134-F273-C24A-A8AA-2CDC1CF81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438158A-090F-C945-9DFB-59AFD4F55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615-D1F3-AB46-A4EE-9FDE1E554370}" type="datetimeFigureOut">
              <a:rPr lang="fr-FR" smtClean="0"/>
              <a:t>28/09/2020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C19C428-2E52-AD49-A503-99972357D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E696BF-C746-CB40-A236-BA9E9EDA3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FF8B-14DF-5D4A-A491-8AE7D2848F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1077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B391D2A-1588-EA49-A134-E9D8B3732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E86BC5-9095-BD40-B4D3-A2FF81F0D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EF0B13-56E9-9A4E-A240-CA28BD1FA3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04615-D1F3-AB46-A4EE-9FDE1E554370}" type="datetimeFigureOut">
              <a:rPr lang="fr-FR" smtClean="0"/>
              <a:t>28/09/2020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4E90EB-ABA9-2640-BF4C-2485FF78E4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179259-4790-594A-959C-AC95D1ACA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8FF8B-14DF-5D4A-A491-8AE7D2848F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6277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4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21.svg"/><Relationship Id="rId17" Type="http://schemas.openxmlformats.org/officeDocument/2006/relationships/image" Target="../media/image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11" Type="http://schemas.openxmlformats.org/officeDocument/2006/relationships/image" Target="../media/image3.png"/><Relationship Id="rId15" Type="http://schemas.openxmlformats.org/officeDocument/2006/relationships/image" Target="../media/image6.png"/><Relationship Id="rId10" Type="http://schemas.openxmlformats.org/officeDocument/2006/relationships/image" Target="../media/image19.svg"/><Relationship Id="rId4" Type="http://schemas.openxmlformats.org/officeDocument/2006/relationships/image" Target="../media/image1.png"/><Relationship Id="rId9" Type="http://schemas.openxmlformats.org/officeDocument/2006/relationships/image" Target="../media/image2.png"/><Relationship Id="rId1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4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21.svg"/><Relationship Id="rId17" Type="http://schemas.openxmlformats.org/officeDocument/2006/relationships/image" Target="../media/image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11" Type="http://schemas.openxmlformats.org/officeDocument/2006/relationships/image" Target="../media/image3.png"/><Relationship Id="rId15" Type="http://schemas.openxmlformats.org/officeDocument/2006/relationships/image" Target="../media/image6.png"/><Relationship Id="rId10" Type="http://schemas.openxmlformats.org/officeDocument/2006/relationships/image" Target="../media/image19.svg"/><Relationship Id="rId4" Type="http://schemas.openxmlformats.org/officeDocument/2006/relationships/image" Target="../media/image1.png"/><Relationship Id="rId9" Type="http://schemas.openxmlformats.org/officeDocument/2006/relationships/image" Target="../media/image2.png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4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21.svg"/><Relationship Id="rId17" Type="http://schemas.openxmlformats.org/officeDocument/2006/relationships/image" Target="../media/image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11" Type="http://schemas.openxmlformats.org/officeDocument/2006/relationships/image" Target="../media/image3.png"/><Relationship Id="rId15" Type="http://schemas.openxmlformats.org/officeDocument/2006/relationships/image" Target="../media/image6.png"/><Relationship Id="rId10" Type="http://schemas.openxmlformats.org/officeDocument/2006/relationships/image" Target="../media/image19.svg"/><Relationship Id="rId4" Type="http://schemas.openxmlformats.org/officeDocument/2006/relationships/image" Target="../media/image1.png"/><Relationship Id="rId9" Type="http://schemas.openxmlformats.org/officeDocument/2006/relationships/image" Target="../media/image2.png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39B5E6B-5243-9447-85D0-D933E2F2D79A}"/>
              </a:ext>
            </a:extLst>
          </p:cNvPr>
          <p:cNvSpPr txBox="1"/>
          <p:nvPr/>
        </p:nvSpPr>
        <p:spPr>
          <a:xfrm>
            <a:off x="443345" y="820695"/>
            <a:ext cx="24652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DANS </a:t>
            </a:r>
            <a:r>
              <a:rPr lang="fr-FR" sz="1000" b="1" dirty="0" smtClean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CETTE SITUATION LE JOUEUR VA : </a:t>
            </a:r>
            <a:r>
              <a:rPr lang="fr-FR" sz="1000" b="1" dirty="0" smtClean="0"/>
              <a:t>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COURIR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EVITER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PASSER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TOUCHER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 REPLACER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MARQUER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PLAQUER (</a:t>
            </a:r>
            <a:r>
              <a:rPr lang="fr-FR" sz="1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ès janvier)</a:t>
            </a:r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0F0F26E-1AE9-B24E-83A4-146AF0AE3566}"/>
              </a:ext>
            </a:extLst>
          </p:cNvPr>
          <p:cNvSpPr txBox="1"/>
          <p:nvPr/>
        </p:nvSpPr>
        <p:spPr>
          <a:xfrm>
            <a:off x="394211" y="2557265"/>
            <a:ext cx="2485889" cy="17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96">
              <a:defRPr/>
            </a:pPr>
            <a:r>
              <a:rPr lang="fr-FR" sz="105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ORGANISATION : </a:t>
            </a:r>
            <a:endParaRPr lang="fr-FR" sz="1050" b="1" dirty="0" smtClean="0">
              <a:solidFill>
                <a:srgbClr val="EC30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Tracer un terrain avec des lignes de couleurs différentes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Mettre des plots pour les Opposants et les Utilisateurs afin qu’il aient un repère de départ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 que le ballon est attrapé par le Rouge (Utilisateur), les Bleus (Opposants) peuvent monter</a:t>
            </a:r>
          </a:p>
          <a:p>
            <a:pPr algn="just" defTabSz="586496">
              <a:defRPr/>
            </a:pPr>
            <a:endParaRPr lang="fr-FR" sz="770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defTabSz="586496">
              <a:defRPr/>
            </a:pPr>
            <a:endParaRPr lang="fr-FR" sz="770" b="1" dirty="0">
              <a:solidFill>
                <a:srgbClr val="EC30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32A73092-BE21-044F-8721-0E703C5D35B4}"/>
              </a:ext>
            </a:extLst>
          </p:cNvPr>
          <p:cNvSpPr/>
          <p:nvPr/>
        </p:nvSpPr>
        <p:spPr>
          <a:xfrm>
            <a:off x="6962060" y="611305"/>
            <a:ext cx="4271893" cy="2424588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496">
              <a:defRPr/>
            </a:pPr>
            <a:endParaRPr lang="fr-FR" sz="1155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5DA858E-2879-AD43-B0DF-744F820EBFB6}"/>
              </a:ext>
            </a:extLst>
          </p:cNvPr>
          <p:cNvCxnSpPr>
            <a:cxnSpLocks/>
          </p:cNvCxnSpPr>
          <p:nvPr/>
        </p:nvCxnSpPr>
        <p:spPr>
          <a:xfrm>
            <a:off x="2972079" y="782444"/>
            <a:ext cx="0" cy="5756901"/>
          </a:xfrm>
          <a:prstGeom prst="line">
            <a:avLst/>
          </a:prstGeom>
          <a:ln w="19050">
            <a:solidFill>
              <a:srgbClr val="EC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7144B111-36FB-8C4B-9008-78B4E1F92DCF}"/>
              </a:ext>
            </a:extLst>
          </p:cNvPr>
          <p:cNvSpPr txBox="1"/>
          <p:nvPr/>
        </p:nvSpPr>
        <p:spPr>
          <a:xfrm>
            <a:off x="3313394" y="816352"/>
            <a:ext cx="22838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MATÉRIEL : </a:t>
            </a:r>
          </a:p>
          <a:p>
            <a:pPr algn="just"/>
            <a:r>
              <a:rPr lang="fr-FR" sz="1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Plots, ballons, </a:t>
            </a: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chasubles</a:t>
            </a:r>
          </a:p>
          <a:p>
            <a:pPr algn="just"/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sz="10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TERRAIN :</a:t>
            </a:r>
          </a:p>
          <a:p>
            <a:pPr algn="just"/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12x15</a:t>
            </a:r>
          </a:p>
          <a:p>
            <a:pPr algn="just"/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FORME DE JEU 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Toucher 2s</a:t>
            </a:r>
          </a:p>
          <a:p>
            <a:pPr algn="just"/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540F8C00-F36E-A74D-9FE8-5F68B219878D}"/>
              </a:ext>
            </a:extLst>
          </p:cNvPr>
          <p:cNvSpPr txBox="1"/>
          <p:nvPr/>
        </p:nvSpPr>
        <p:spPr>
          <a:xfrm>
            <a:off x="3304596" y="2295900"/>
            <a:ext cx="2292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b="1" dirty="0" smtClean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RÔLE DE L’EDUCATEUR </a:t>
            </a:r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Lancer le jeu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Animer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Faire des arrêts sur </a:t>
            </a: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image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Apporter des corrections</a:t>
            </a:r>
          </a:p>
          <a:p>
            <a:pPr algn="just"/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D6F8FF-330F-3E45-AD97-8A0E626ABA0A}"/>
              </a:ext>
            </a:extLst>
          </p:cNvPr>
          <p:cNvSpPr/>
          <p:nvPr/>
        </p:nvSpPr>
        <p:spPr>
          <a:xfrm>
            <a:off x="3297833" y="4341076"/>
            <a:ext cx="2245230" cy="980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VARIABLES :</a:t>
            </a:r>
          </a:p>
          <a:p>
            <a:pPr marL="109968" indent="-109968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Varier la défense (nombre)</a:t>
            </a:r>
          </a:p>
          <a:p>
            <a:pPr marL="109968" indent="-109968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Organiser la défense (de coté, de face…)</a:t>
            </a:r>
          </a:p>
          <a:p>
            <a:pPr marL="109968" indent="-109968">
              <a:buFont typeface="Arial" panose="020B0604020202020204" pitchFamily="34" charset="0"/>
              <a:buChar char="•"/>
              <a:defRPr/>
            </a:pPr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defRPr/>
            </a:pPr>
            <a:endParaRPr lang="fr-FR" sz="770" b="1" dirty="0">
              <a:solidFill>
                <a:srgbClr val="FFC00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0" name="Graphique 99" descr="Ballon de rugby">
            <a:extLst>
              <a:ext uri="{FF2B5EF4-FFF2-40B4-BE49-F238E27FC236}">
                <a16:creationId xmlns:a16="http://schemas.microsoft.com/office/drawing/2014/main" id="{FCFE9A89-D595-3744-9D5A-A64D8D196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9325309">
            <a:off x="3069531" y="822889"/>
            <a:ext cx="187331" cy="197701"/>
          </a:xfrm>
          <a:prstGeom prst="rect">
            <a:avLst/>
          </a:prstGeom>
        </p:spPr>
      </p:pic>
      <p:pic>
        <p:nvPicPr>
          <p:cNvPr id="101" name="Graphique 100" descr="Pouce en haut">
            <a:extLst>
              <a:ext uri="{FF2B5EF4-FFF2-40B4-BE49-F238E27FC236}">
                <a16:creationId xmlns:a16="http://schemas.microsoft.com/office/drawing/2014/main" id="{3512929E-35BE-E740-AB39-FB88E3D065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1988" y="4316154"/>
            <a:ext cx="207094" cy="207094"/>
          </a:xfrm>
          <a:prstGeom prst="rect">
            <a:avLst/>
          </a:prstGeom>
        </p:spPr>
      </p:pic>
      <p:pic>
        <p:nvPicPr>
          <p:cNvPr id="102" name="Graphique 101" descr="Profil féminin">
            <a:extLst>
              <a:ext uri="{FF2B5EF4-FFF2-40B4-BE49-F238E27FC236}">
                <a16:creationId xmlns:a16="http://schemas.microsoft.com/office/drawing/2014/main" id="{E71F1722-F4D9-F941-8D6C-748E38BDD7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60809" y="2297933"/>
            <a:ext cx="204121" cy="204121"/>
          </a:xfrm>
          <a:prstGeom prst="rect">
            <a:avLst/>
          </a:prstGeom>
        </p:spPr>
      </p:pic>
      <p:sp>
        <p:nvSpPr>
          <p:cNvPr id="273" name="Ovale">
            <a:extLst>
              <a:ext uri="{FF2B5EF4-FFF2-40B4-BE49-F238E27FC236}">
                <a16:creationId xmlns:a16="http://schemas.microsoft.com/office/drawing/2014/main" id="{47BEF800-0490-41BB-9477-131ED062F4F5}"/>
              </a:ext>
            </a:extLst>
          </p:cNvPr>
          <p:cNvSpPr/>
          <p:nvPr/>
        </p:nvSpPr>
        <p:spPr>
          <a:xfrm>
            <a:off x="7380843" y="1361465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000000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274" name="Ovale">
            <a:extLst>
              <a:ext uri="{FF2B5EF4-FFF2-40B4-BE49-F238E27FC236}">
                <a16:creationId xmlns:a16="http://schemas.microsoft.com/office/drawing/2014/main" id="{83697FBA-4EC6-49C5-8119-A9BF6CFA2F66}"/>
              </a:ext>
            </a:extLst>
          </p:cNvPr>
          <p:cNvSpPr/>
          <p:nvPr/>
        </p:nvSpPr>
        <p:spPr>
          <a:xfrm>
            <a:off x="8508186" y="1248308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000000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283" name="Ovale">
            <a:extLst>
              <a:ext uri="{FF2B5EF4-FFF2-40B4-BE49-F238E27FC236}">
                <a16:creationId xmlns:a16="http://schemas.microsoft.com/office/drawing/2014/main" id="{3308C426-876A-40B7-94CD-931AD5F3382A}"/>
              </a:ext>
            </a:extLst>
          </p:cNvPr>
          <p:cNvSpPr/>
          <p:nvPr/>
        </p:nvSpPr>
        <p:spPr>
          <a:xfrm>
            <a:off x="7934408" y="2271934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E71E05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288" name="Ovale">
            <a:extLst>
              <a:ext uri="{FF2B5EF4-FFF2-40B4-BE49-F238E27FC236}">
                <a16:creationId xmlns:a16="http://schemas.microsoft.com/office/drawing/2014/main" id="{BEC67A90-353A-4A38-837E-FA43B70D8F80}"/>
              </a:ext>
            </a:extLst>
          </p:cNvPr>
          <p:cNvSpPr/>
          <p:nvPr/>
        </p:nvSpPr>
        <p:spPr>
          <a:xfrm>
            <a:off x="9273394" y="1361508"/>
            <a:ext cx="92365" cy="92365"/>
          </a:xfrm>
          <a:prstGeom prst="ellipse">
            <a:avLst/>
          </a:prstGeom>
          <a:solidFill>
            <a:srgbClr val="3366FF"/>
          </a:solidFill>
          <a:ln w="12700">
            <a:solidFill>
              <a:srgbClr val="3366FF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289" name="Ovale">
            <a:extLst>
              <a:ext uri="{FF2B5EF4-FFF2-40B4-BE49-F238E27FC236}">
                <a16:creationId xmlns:a16="http://schemas.microsoft.com/office/drawing/2014/main" id="{AB15EBDF-722E-4268-A099-7A5353177A6B}"/>
              </a:ext>
            </a:extLst>
          </p:cNvPr>
          <p:cNvSpPr/>
          <p:nvPr/>
        </p:nvSpPr>
        <p:spPr>
          <a:xfrm>
            <a:off x="10669171" y="1553233"/>
            <a:ext cx="92365" cy="92365"/>
          </a:xfrm>
          <a:prstGeom prst="ellipse">
            <a:avLst/>
          </a:prstGeom>
          <a:solidFill>
            <a:srgbClr val="3366FF"/>
          </a:solidFill>
          <a:ln w="12700">
            <a:solidFill>
              <a:srgbClr val="3366FF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1411" dirty="0">
                <a:solidFill>
                  <a:srgbClr val="FFFFFF"/>
                </a:solidFill>
                <a:latin typeface="Calibri" panose="020F0502020204030204"/>
                <a:sym typeface="Helvetica Neue Medium"/>
              </a:rPr>
              <a:t>       </a:t>
            </a:r>
            <a:endParaRPr sz="1411" dirty="0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290" name="Ovale">
            <a:extLst>
              <a:ext uri="{FF2B5EF4-FFF2-40B4-BE49-F238E27FC236}">
                <a16:creationId xmlns:a16="http://schemas.microsoft.com/office/drawing/2014/main" id="{235816EA-C1EF-4FB3-B90A-3631C256EC70}"/>
              </a:ext>
            </a:extLst>
          </p:cNvPr>
          <p:cNvSpPr/>
          <p:nvPr/>
        </p:nvSpPr>
        <p:spPr>
          <a:xfrm>
            <a:off x="10269157" y="2497825"/>
            <a:ext cx="92365" cy="92365"/>
          </a:xfrm>
          <a:prstGeom prst="ellipse">
            <a:avLst/>
          </a:prstGeom>
          <a:solidFill>
            <a:srgbClr val="3366FF"/>
          </a:solidFill>
          <a:ln w="12700">
            <a:solidFill>
              <a:srgbClr val="3366FF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grpSp>
        <p:nvGrpSpPr>
          <p:cNvPr id="314" name="Groupe 313">
            <a:extLst>
              <a:ext uri="{FF2B5EF4-FFF2-40B4-BE49-F238E27FC236}">
                <a16:creationId xmlns:a16="http://schemas.microsoft.com/office/drawing/2014/main" id="{1D3A2929-E02E-4C59-ACD6-CE090644B2D2}"/>
              </a:ext>
            </a:extLst>
          </p:cNvPr>
          <p:cNvGrpSpPr/>
          <p:nvPr/>
        </p:nvGrpSpPr>
        <p:grpSpPr>
          <a:xfrm rot="11459076">
            <a:off x="9295030" y="1102259"/>
            <a:ext cx="347222" cy="339676"/>
            <a:chOff x="4993445" y="1734061"/>
            <a:chExt cx="355916" cy="422589"/>
          </a:xfrm>
        </p:grpSpPr>
        <p:grpSp>
          <p:nvGrpSpPr>
            <p:cNvPr id="315" name="Group 8">
              <a:extLst>
                <a:ext uri="{FF2B5EF4-FFF2-40B4-BE49-F238E27FC236}">
                  <a16:creationId xmlns:a16="http://schemas.microsoft.com/office/drawing/2014/main" id="{52421EF6-D951-4F7A-B88E-076D387BDAE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4722401">
              <a:off x="4946053" y="1781453"/>
              <a:ext cx="422589" cy="327805"/>
              <a:chOff x="3312" y="3312"/>
              <a:chExt cx="1296" cy="1008"/>
            </a:xfrm>
          </p:grpSpPr>
          <p:sp>
            <p:nvSpPr>
              <p:cNvPr id="320" name="Oval 9">
                <a:extLst>
                  <a:ext uri="{FF2B5EF4-FFF2-40B4-BE49-F238E27FC236}">
                    <a16:creationId xmlns:a16="http://schemas.microsoft.com/office/drawing/2014/main" id="{9EA98193-DE29-4148-8CC8-34F46C8978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12" y="3600"/>
                <a:ext cx="1296" cy="720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1" name="Oval 10">
                <a:extLst>
                  <a:ext uri="{FF2B5EF4-FFF2-40B4-BE49-F238E27FC236}">
                    <a16:creationId xmlns:a16="http://schemas.microsoft.com/office/drawing/2014/main" id="{4C362EA9-C17D-4D05-9AC8-103D4D4335A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44" y="3744"/>
                <a:ext cx="432" cy="43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2" name="Line 11">
                <a:extLst>
                  <a:ext uri="{FF2B5EF4-FFF2-40B4-BE49-F238E27FC236}">
                    <a16:creationId xmlns:a16="http://schemas.microsoft.com/office/drawing/2014/main" id="{506F6F48-4256-4F9F-8C99-6B655887B1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312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3" name="Line 12">
                <a:extLst>
                  <a:ext uri="{FF2B5EF4-FFF2-40B4-BE49-F238E27FC236}">
                    <a16:creationId xmlns:a16="http://schemas.microsoft.com/office/drawing/2014/main" id="{74B4D6DB-2206-422C-A4D5-619D83BD4CD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4176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4" name="Line 13">
                <a:extLst>
                  <a:ext uri="{FF2B5EF4-FFF2-40B4-BE49-F238E27FC236}">
                    <a16:creationId xmlns:a16="http://schemas.microsoft.com/office/drawing/2014/main" id="{A9078FA5-B800-446A-B204-8A1A25542AA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744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5" name="Line 14">
                <a:extLst>
                  <a:ext uri="{FF2B5EF4-FFF2-40B4-BE49-F238E27FC236}">
                    <a16:creationId xmlns:a16="http://schemas.microsoft.com/office/drawing/2014/main" id="{DCFA6843-269F-4ED4-A79A-25A06E0C18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032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6" name="Line 15">
                <a:extLst>
                  <a:ext uri="{FF2B5EF4-FFF2-40B4-BE49-F238E27FC236}">
                    <a16:creationId xmlns:a16="http://schemas.microsoft.com/office/drawing/2014/main" id="{EA09C800-EA9A-4A35-A777-4C73FE769AC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744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7" name="Line 16">
                <a:extLst>
                  <a:ext uri="{FF2B5EF4-FFF2-40B4-BE49-F238E27FC236}">
                    <a16:creationId xmlns:a16="http://schemas.microsoft.com/office/drawing/2014/main" id="{48F8FED1-194D-40D6-947A-811F8C9C2C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032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</p:grpSp>
        <p:grpSp>
          <p:nvGrpSpPr>
            <p:cNvPr id="316" name="Group 17">
              <a:extLst>
                <a:ext uri="{FF2B5EF4-FFF2-40B4-BE49-F238E27FC236}">
                  <a16:creationId xmlns:a16="http://schemas.microsoft.com/office/drawing/2014/main" id="{335B55DE-6F89-453E-A754-2E6C35886611}"/>
                </a:ext>
              </a:extLst>
            </p:cNvPr>
            <p:cNvGrpSpPr>
              <a:grpSpLocks/>
            </p:cNvGrpSpPr>
            <p:nvPr/>
          </p:nvGrpSpPr>
          <p:grpSpPr bwMode="auto">
            <a:xfrm rot="16818281" flipH="1">
              <a:off x="5266871" y="1889010"/>
              <a:ext cx="87917" cy="77062"/>
              <a:chOff x="6921" y="2794"/>
              <a:chExt cx="903" cy="774"/>
            </a:xfrm>
          </p:grpSpPr>
          <p:sp>
            <p:nvSpPr>
              <p:cNvPr id="318" name="Freeform 19">
                <a:extLst>
                  <a:ext uri="{FF2B5EF4-FFF2-40B4-BE49-F238E27FC236}">
                    <a16:creationId xmlns:a16="http://schemas.microsoft.com/office/drawing/2014/main" id="{5D7B1A5A-DE15-446B-A839-B5C012D7E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3" y="2794"/>
                <a:ext cx="1" cy="752"/>
              </a:xfrm>
              <a:custGeom>
                <a:avLst/>
                <a:gdLst>
                  <a:gd name="T0" fmla="*/ 0 w 1"/>
                  <a:gd name="T1" fmla="*/ 0 h 752"/>
                  <a:gd name="T2" fmla="*/ 0 w 1"/>
                  <a:gd name="T3" fmla="*/ 752 h 752"/>
                  <a:gd name="T4" fmla="*/ 0 60000 65536"/>
                  <a:gd name="T5" fmla="*/ 0 60000 65536"/>
                  <a:gd name="T6" fmla="*/ 0 w 1"/>
                  <a:gd name="T7" fmla="*/ 0 h 752"/>
                  <a:gd name="T8" fmla="*/ 1 w 1"/>
                  <a:gd name="T9" fmla="*/ 752 h 75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752">
                    <a:moveTo>
                      <a:pt x="0" y="0"/>
                    </a:moveTo>
                    <a:lnTo>
                      <a:pt x="0" y="752"/>
                    </a:lnTo>
                  </a:path>
                </a:pathLst>
              </a:custGeom>
              <a:solidFill>
                <a:srgbClr val="FFA273"/>
              </a:solidFill>
              <a:ln w="9525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155"/>
              </a:p>
            </p:txBody>
          </p:sp>
          <p:sp>
            <p:nvSpPr>
              <p:cNvPr id="319" name="Freeform 20">
                <a:extLst>
                  <a:ext uri="{FF2B5EF4-FFF2-40B4-BE49-F238E27FC236}">
                    <a16:creationId xmlns:a16="http://schemas.microsoft.com/office/drawing/2014/main" id="{FAF963E1-E88C-429F-91F0-C4439B320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1" y="2794"/>
                <a:ext cx="1" cy="774"/>
              </a:xfrm>
              <a:custGeom>
                <a:avLst/>
                <a:gdLst>
                  <a:gd name="T0" fmla="*/ 0 w 1"/>
                  <a:gd name="T1" fmla="*/ 0 h 774"/>
                  <a:gd name="T2" fmla="*/ 0 w 1"/>
                  <a:gd name="T3" fmla="*/ 774 h 774"/>
                  <a:gd name="T4" fmla="*/ 0 60000 65536"/>
                  <a:gd name="T5" fmla="*/ 0 60000 65536"/>
                  <a:gd name="T6" fmla="*/ 0 w 1"/>
                  <a:gd name="T7" fmla="*/ 0 h 774"/>
                  <a:gd name="T8" fmla="*/ 1 w 1"/>
                  <a:gd name="T9" fmla="*/ 774 h 77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774">
                    <a:moveTo>
                      <a:pt x="0" y="0"/>
                    </a:moveTo>
                    <a:lnTo>
                      <a:pt x="0" y="774"/>
                    </a:lnTo>
                  </a:path>
                </a:pathLst>
              </a:custGeom>
              <a:solidFill>
                <a:srgbClr val="FFA273"/>
              </a:solidFill>
              <a:ln w="9525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155"/>
              </a:p>
            </p:txBody>
          </p:sp>
        </p:grpSp>
      </p:grpSp>
      <p:grpSp>
        <p:nvGrpSpPr>
          <p:cNvPr id="328" name="Groupe 327">
            <a:extLst>
              <a:ext uri="{FF2B5EF4-FFF2-40B4-BE49-F238E27FC236}">
                <a16:creationId xmlns:a16="http://schemas.microsoft.com/office/drawing/2014/main" id="{F0C5676A-26B4-4994-B4E1-DEA9A2101910}"/>
              </a:ext>
            </a:extLst>
          </p:cNvPr>
          <p:cNvGrpSpPr/>
          <p:nvPr/>
        </p:nvGrpSpPr>
        <p:grpSpPr>
          <a:xfrm rot="894307">
            <a:off x="8217211" y="1066484"/>
            <a:ext cx="269745" cy="298515"/>
            <a:chOff x="5122011" y="551675"/>
            <a:chExt cx="346395" cy="422589"/>
          </a:xfrm>
        </p:grpSpPr>
        <p:grpSp>
          <p:nvGrpSpPr>
            <p:cNvPr id="329" name="Group 8">
              <a:extLst>
                <a:ext uri="{FF2B5EF4-FFF2-40B4-BE49-F238E27FC236}">
                  <a16:creationId xmlns:a16="http://schemas.microsoft.com/office/drawing/2014/main" id="{09AC7333-23BE-45CE-A050-1A7D047B269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4722401">
              <a:off x="5074619" y="599067"/>
              <a:ext cx="422589" cy="327805"/>
              <a:chOff x="3312" y="3312"/>
              <a:chExt cx="1296" cy="1008"/>
            </a:xfrm>
          </p:grpSpPr>
          <p:sp>
            <p:nvSpPr>
              <p:cNvPr id="334" name="Oval 9">
                <a:extLst>
                  <a:ext uri="{FF2B5EF4-FFF2-40B4-BE49-F238E27FC236}">
                    <a16:creationId xmlns:a16="http://schemas.microsoft.com/office/drawing/2014/main" id="{54E51ABC-3232-49CC-8F95-17B8FCDE6AB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12" y="3600"/>
                <a:ext cx="1296" cy="72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5" name="Oval 10">
                <a:extLst>
                  <a:ext uri="{FF2B5EF4-FFF2-40B4-BE49-F238E27FC236}">
                    <a16:creationId xmlns:a16="http://schemas.microsoft.com/office/drawing/2014/main" id="{37678247-0DEA-4AB5-A064-BC4D9E560E9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44" y="3744"/>
                <a:ext cx="432" cy="43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6" name="Line 11">
                <a:extLst>
                  <a:ext uri="{FF2B5EF4-FFF2-40B4-BE49-F238E27FC236}">
                    <a16:creationId xmlns:a16="http://schemas.microsoft.com/office/drawing/2014/main" id="{751F9C02-77F7-4590-8942-D43D499E748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312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7" name="Line 12">
                <a:extLst>
                  <a:ext uri="{FF2B5EF4-FFF2-40B4-BE49-F238E27FC236}">
                    <a16:creationId xmlns:a16="http://schemas.microsoft.com/office/drawing/2014/main" id="{D1D2F350-FB8D-42C1-95B6-95F2C787E2C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4176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8" name="Line 13">
                <a:extLst>
                  <a:ext uri="{FF2B5EF4-FFF2-40B4-BE49-F238E27FC236}">
                    <a16:creationId xmlns:a16="http://schemas.microsoft.com/office/drawing/2014/main" id="{9450F35C-B558-4AD0-A210-AEF44D7CABD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744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9" name="Line 14">
                <a:extLst>
                  <a:ext uri="{FF2B5EF4-FFF2-40B4-BE49-F238E27FC236}">
                    <a16:creationId xmlns:a16="http://schemas.microsoft.com/office/drawing/2014/main" id="{E1A1EF7D-54E4-4719-8F05-A77EE86D47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032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40" name="Line 15">
                <a:extLst>
                  <a:ext uri="{FF2B5EF4-FFF2-40B4-BE49-F238E27FC236}">
                    <a16:creationId xmlns:a16="http://schemas.microsoft.com/office/drawing/2014/main" id="{20F7C128-1782-434D-ADC6-1FBCC8BC129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744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41" name="Line 16">
                <a:extLst>
                  <a:ext uri="{FF2B5EF4-FFF2-40B4-BE49-F238E27FC236}">
                    <a16:creationId xmlns:a16="http://schemas.microsoft.com/office/drawing/2014/main" id="{C6522C49-19D8-45B9-AD60-779B509D400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032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</p:grpSp>
        <p:sp>
          <p:nvSpPr>
            <p:cNvPr id="332" name="Freeform 19">
              <a:extLst>
                <a:ext uri="{FF2B5EF4-FFF2-40B4-BE49-F238E27FC236}">
                  <a16:creationId xmlns:a16="http://schemas.microsoft.com/office/drawing/2014/main" id="{9976AC97-D118-4026-B790-6A6E29F8CBD6}"/>
                </a:ext>
              </a:extLst>
            </p:cNvPr>
            <p:cNvSpPr>
              <a:spLocks/>
            </p:cNvSpPr>
            <p:nvPr/>
          </p:nvSpPr>
          <p:spPr bwMode="auto">
            <a:xfrm rot="16818281" flipH="1">
              <a:off x="5430921" y="747946"/>
              <a:ext cx="98" cy="74872"/>
            </a:xfrm>
            <a:custGeom>
              <a:avLst/>
              <a:gdLst>
                <a:gd name="T0" fmla="*/ 0 w 1"/>
                <a:gd name="T1" fmla="*/ 0 h 752"/>
                <a:gd name="T2" fmla="*/ 0 w 1"/>
                <a:gd name="T3" fmla="*/ 752 h 752"/>
                <a:gd name="T4" fmla="*/ 0 60000 65536"/>
                <a:gd name="T5" fmla="*/ 0 60000 65536"/>
                <a:gd name="T6" fmla="*/ 0 w 1"/>
                <a:gd name="T7" fmla="*/ 0 h 752"/>
                <a:gd name="T8" fmla="*/ 1 w 1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52">
                  <a:moveTo>
                    <a:pt x="0" y="0"/>
                  </a:moveTo>
                  <a:lnTo>
                    <a:pt x="0" y="752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</p:grpSp>
      <p:grpSp>
        <p:nvGrpSpPr>
          <p:cNvPr id="169" name="Groupe 168"/>
          <p:cNvGrpSpPr/>
          <p:nvPr/>
        </p:nvGrpSpPr>
        <p:grpSpPr>
          <a:xfrm>
            <a:off x="434109" y="87962"/>
            <a:ext cx="4812146" cy="609731"/>
            <a:chOff x="242354" y="109836"/>
            <a:chExt cx="6445233" cy="925258"/>
          </a:xfrm>
        </p:grpSpPr>
        <p:sp>
          <p:nvSpPr>
            <p:cNvPr id="170" name="Rectangle : coins arrondis 1">
              <a:extLst>
                <a:ext uri="{FF2B5EF4-FFF2-40B4-BE49-F238E27FC236}">
                  <a16:creationId xmlns:a16="http://schemas.microsoft.com/office/drawing/2014/main" id="{7BC23272-8AD6-4C42-AC5C-9050E1B076B5}"/>
                </a:ext>
              </a:extLst>
            </p:cNvPr>
            <p:cNvSpPr/>
            <p:nvPr/>
          </p:nvSpPr>
          <p:spPr>
            <a:xfrm>
              <a:off x="913227" y="109836"/>
              <a:ext cx="5774360" cy="531014"/>
            </a:xfrm>
            <a:prstGeom prst="roundRect">
              <a:avLst/>
            </a:prstGeom>
            <a:solidFill>
              <a:srgbClr val="EC30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55">
                <a:solidFill>
                  <a:srgbClr val="EC3028"/>
                </a:solidFill>
              </a:endParaRPr>
            </a:p>
          </p:txBody>
        </p:sp>
        <p:sp>
          <p:nvSpPr>
            <p:cNvPr id="172" name="ZoneTexte 171">
              <a:extLst>
                <a:ext uri="{FF2B5EF4-FFF2-40B4-BE49-F238E27FC236}">
                  <a16:creationId xmlns:a16="http://schemas.microsoft.com/office/drawing/2014/main" id="{D7F6B258-6182-CF46-9E78-576E041E1026}"/>
                </a:ext>
              </a:extLst>
            </p:cNvPr>
            <p:cNvSpPr txBox="1"/>
            <p:nvPr/>
          </p:nvSpPr>
          <p:spPr>
            <a:xfrm>
              <a:off x="1075253" y="140644"/>
              <a:ext cx="5054610" cy="421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55" dirty="0" smtClean="0">
                  <a:solidFill>
                    <a:schemeClr val="bg1"/>
                  </a:solidFill>
                  <a:latin typeface="Exo 2" pitchFamily="2" charset="77"/>
                  <a:ea typeface="Verdana" panose="020B0604030504040204" pitchFamily="34" charset="0"/>
                  <a:cs typeface="Verdana" panose="020B0604030504040204" pitchFamily="34" charset="0"/>
                </a:rPr>
                <a:t>3 contre 3</a:t>
              </a:r>
              <a:endParaRPr lang="fr-FR" sz="1155" dirty="0">
                <a:solidFill>
                  <a:schemeClr val="bg1"/>
                </a:solidFill>
                <a:latin typeface="Exo 2" pitchFamily="2" charset="77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3" name="Rectangle : coins arrondis 46">
              <a:extLst>
                <a:ext uri="{FF2B5EF4-FFF2-40B4-BE49-F238E27FC236}">
                  <a16:creationId xmlns:a16="http://schemas.microsoft.com/office/drawing/2014/main" id="{A39D0486-F306-114D-A99A-96FA0629652D}"/>
                </a:ext>
              </a:extLst>
            </p:cNvPr>
            <p:cNvSpPr/>
            <p:nvPr/>
          </p:nvSpPr>
          <p:spPr>
            <a:xfrm>
              <a:off x="5578230" y="665116"/>
              <a:ext cx="1103266" cy="369978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77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15 </a:t>
              </a:r>
              <a:r>
                <a:rPr lang="fr-FR" sz="77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min</a:t>
              </a:r>
            </a:p>
          </p:txBody>
        </p:sp>
        <p:pic>
          <p:nvPicPr>
            <p:cNvPr id="175" name="Image 174">
              <a:extLst>
                <a:ext uri="{FF2B5EF4-FFF2-40B4-BE49-F238E27FC236}">
                  <a16:creationId xmlns:a16="http://schemas.microsoft.com/office/drawing/2014/main" id="{7DDBBA32-CB39-D84D-98A4-937587B44FFC}"/>
                </a:ext>
              </a:extLst>
            </p:cNvPr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096" y="652875"/>
              <a:ext cx="418157" cy="378808"/>
            </a:xfrm>
            <a:prstGeom prst="rect">
              <a:avLst/>
            </a:prstGeom>
          </p:spPr>
        </p:pic>
        <p:sp>
          <p:nvSpPr>
            <p:cNvPr id="181" name="Rectangle à coins arrondis 180">
              <a:extLst>
                <a:ext uri="{FF2B5EF4-FFF2-40B4-BE49-F238E27FC236}">
                  <a16:creationId xmlns:a16="http://schemas.microsoft.com/office/drawing/2014/main" id="{E5F7805C-1A13-9641-BEC9-B43AEFAA9227}"/>
                </a:ext>
              </a:extLst>
            </p:cNvPr>
            <p:cNvSpPr/>
            <p:nvPr/>
          </p:nvSpPr>
          <p:spPr>
            <a:xfrm>
              <a:off x="242354" y="109836"/>
              <a:ext cx="626898" cy="555280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9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M8</a:t>
              </a:r>
              <a:endParaRPr lang="fr-FR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658118">
            <a:off x="7637528" y="2175760"/>
            <a:ext cx="287477" cy="345948"/>
          </a:xfrm>
          <a:prstGeom prst="rect">
            <a:avLst/>
          </a:prstGeom>
        </p:spPr>
      </p:pic>
      <p:pic>
        <p:nvPicPr>
          <p:cNvPr id="163" name="Image 16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658118">
            <a:off x="7098597" y="1236557"/>
            <a:ext cx="287477" cy="345948"/>
          </a:xfrm>
          <a:prstGeom prst="rect">
            <a:avLst/>
          </a:prstGeom>
        </p:spPr>
      </p:pic>
      <p:grpSp>
        <p:nvGrpSpPr>
          <p:cNvPr id="164" name="Groupe 163">
            <a:extLst>
              <a:ext uri="{FF2B5EF4-FFF2-40B4-BE49-F238E27FC236}">
                <a16:creationId xmlns:a16="http://schemas.microsoft.com/office/drawing/2014/main" id="{1D3A2929-E02E-4C59-ACD6-CE090644B2D2}"/>
              </a:ext>
            </a:extLst>
          </p:cNvPr>
          <p:cNvGrpSpPr/>
          <p:nvPr/>
        </p:nvGrpSpPr>
        <p:grpSpPr>
          <a:xfrm rot="11459076">
            <a:off x="10412137" y="2329210"/>
            <a:ext cx="337935" cy="339676"/>
            <a:chOff x="4993445" y="1734061"/>
            <a:chExt cx="346396" cy="422589"/>
          </a:xfrm>
        </p:grpSpPr>
        <p:grpSp>
          <p:nvGrpSpPr>
            <p:cNvPr id="165" name="Group 8">
              <a:extLst>
                <a:ext uri="{FF2B5EF4-FFF2-40B4-BE49-F238E27FC236}">
                  <a16:creationId xmlns:a16="http://schemas.microsoft.com/office/drawing/2014/main" id="{52421EF6-D951-4F7A-B88E-076D387BDAE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4722401">
              <a:off x="4946053" y="1781453"/>
              <a:ext cx="422589" cy="327805"/>
              <a:chOff x="3312" y="3312"/>
              <a:chExt cx="1296" cy="1008"/>
            </a:xfrm>
          </p:grpSpPr>
          <p:sp>
            <p:nvSpPr>
              <p:cNvPr id="209" name="Oval 9">
                <a:extLst>
                  <a:ext uri="{FF2B5EF4-FFF2-40B4-BE49-F238E27FC236}">
                    <a16:creationId xmlns:a16="http://schemas.microsoft.com/office/drawing/2014/main" id="{9EA98193-DE29-4148-8CC8-34F46C8978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12" y="3600"/>
                <a:ext cx="1296" cy="720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0" name="Oval 10">
                <a:extLst>
                  <a:ext uri="{FF2B5EF4-FFF2-40B4-BE49-F238E27FC236}">
                    <a16:creationId xmlns:a16="http://schemas.microsoft.com/office/drawing/2014/main" id="{4C362EA9-C17D-4D05-9AC8-103D4D4335A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44" y="3744"/>
                <a:ext cx="432" cy="43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1" name="Line 11">
                <a:extLst>
                  <a:ext uri="{FF2B5EF4-FFF2-40B4-BE49-F238E27FC236}">
                    <a16:creationId xmlns:a16="http://schemas.microsoft.com/office/drawing/2014/main" id="{506F6F48-4256-4F9F-8C99-6B655887B1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312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2" name="Line 12">
                <a:extLst>
                  <a:ext uri="{FF2B5EF4-FFF2-40B4-BE49-F238E27FC236}">
                    <a16:creationId xmlns:a16="http://schemas.microsoft.com/office/drawing/2014/main" id="{74B4D6DB-2206-422C-A4D5-619D83BD4CD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4176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3" name="Line 13">
                <a:extLst>
                  <a:ext uri="{FF2B5EF4-FFF2-40B4-BE49-F238E27FC236}">
                    <a16:creationId xmlns:a16="http://schemas.microsoft.com/office/drawing/2014/main" id="{A9078FA5-B800-446A-B204-8A1A25542AA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744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4" name="Line 14">
                <a:extLst>
                  <a:ext uri="{FF2B5EF4-FFF2-40B4-BE49-F238E27FC236}">
                    <a16:creationId xmlns:a16="http://schemas.microsoft.com/office/drawing/2014/main" id="{DCFA6843-269F-4ED4-A79A-25A06E0C18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032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5" name="Line 15">
                <a:extLst>
                  <a:ext uri="{FF2B5EF4-FFF2-40B4-BE49-F238E27FC236}">
                    <a16:creationId xmlns:a16="http://schemas.microsoft.com/office/drawing/2014/main" id="{EA09C800-EA9A-4A35-A777-4C73FE769AC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744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6" name="Line 16">
                <a:extLst>
                  <a:ext uri="{FF2B5EF4-FFF2-40B4-BE49-F238E27FC236}">
                    <a16:creationId xmlns:a16="http://schemas.microsoft.com/office/drawing/2014/main" id="{48F8FED1-194D-40D6-947A-811F8C9C2C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032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</p:grpSp>
        <p:sp>
          <p:nvSpPr>
            <p:cNvPr id="207" name="Freeform 19">
              <a:extLst>
                <a:ext uri="{FF2B5EF4-FFF2-40B4-BE49-F238E27FC236}">
                  <a16:creationId xmlns:a16="http://schemas.microsoft.com/office/drawing/2014/main" id="{5D7B1A5A-DE15-446B-A839-B5C012D7EFA2}"/>
                </a:ext>
              </a:extLst>
            </p:cNvPr>
            <p:cNvSpPr>
              <a:spLocks/>
            </p:cNvSpPr>
            <p:nvPr/>
          </p:nvSpPr>
          <p:spPr bwMode="auto">
            <a:xfrm rot="16818281" flipH="1">
              <a:off x="5302356" y="1930332"/>
              <a:ext cx="97" cy="74872"/>
            </a:xfrm>
            <a:custGeom>
              <a:avLst/>
              <a:gdLst>
                <a:gd name="T0" fmla="*/ 0 w 1"/>
                <a:gd name="T1" fmla="*/ 0 h 752"/>
                <a:gd name="T2" fmla="*/ 0 w 1"/>
                <a:gd name="T3" fmla="*/ 752 h 752"/>
                <a:gd name="T4" fmla="*/ 0 60000 65536"/>
                <a:gd name="T5" fmla="*/ 0 60000 65536"/>
                <a:gd name="T6" fmla="*/ 0 w 1"/>
                <a:gd name="T7" fmla="*/ 0 h 752"/>
                <a:gd name="T8" fmla="*/ 1 w 1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52">
                  <a:moveTo>
                    <a:pt x="0" y="0"/>
                  </a:moveTo>
                  <a:lnTo>
                    <a:pt x="0" y="752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</p:grpSp>
      <p:grpSp>
        <p:nvGrpSpPr>
          <p:cNvPr id="217" name="Groupe 216">
            <a:extLst>
              <a:ext uri="{FF2B5EF4-FFF2-40B4-BE49-F238E27FC236}">
                <a16:creationId xmlns:a16="http://schemas.microsoft.com/office/drawing/2014/main" id="{1D3A2929-E02E-4C59-ACD6-CE090644B2D2}"/>
              </a:ext>
            </a:extLst>
          </p:cNvPr>
          <p:cNvGrpSpPr/>
          <p:nvPr/>
        </p:nvGrpSpPr>
        <p:grpSpPr>
          <a:xfrm rot="11459076">
            <a:off x="10798742" y="1424883"/>
            <a:ext cx="337934" cy="339676"/>
            <a:chOff x="4993445" y="1734061"/>
            <a:chExt cx="346395" cy="422589"/>
          </a:xfrm>
        </p:grpSpPr>
        <p:grpSp>
          <p:nvGrpSpPr>
            <p:cNvPr id="218" name="Group 8">
              <a:extLst>
                <a:ext uri="{FF2B5EF4-FFF2-40B4-BE49-F238E27FC236}">
                  <a16:creationId xmlns:a16="http://schemas.microsoft.com/office/drawing/2014/main" id="{52421EF6-D951-4F7A-B88E-076D387BDAE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4722401">
              <a:off x="4946053" y="1781453"/>
              <a:ext cx="422589" cy="327805"/>
              <a:chOff x="3312" y="3312"/>
              <a:chExt cx="1296" cy="1008"/>
            </a:xfrm>
          </p:grpSpPr>
          <p:sp>
            <p:nvSpPr>
              <p:cNvPr id="223" name="Oval 9">
                <a:extLst>
                  <a:ext uri="{FF2B5EF4-FFF2-40B4-BE49-F238E27FC236}">
                    <a16:creationId xmlns:a16="http://schemas.microsoft.com/office/drawing/2014/main" id="{9EA98193-DE29-4148-8CC8-34F46C8978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12" y="3600"/>
                <a:ext cx="1296" cy="720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4" name="Oval 10">
                <a:extLst>
                  <a:ext uri="{FF2B5EF4-FFF2-40B4-BE49-F238E27FC236}">
                    <a16:creationId xmlns:a16="http://schemas.microsoft.com/office/drawing/2014/main" id="{4C362EA9-C17D-4D05-9AC8-103D4D4335A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44" y="3744"/>
                <a:ext cx="432" cy="43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5" name="Line 11">
                <a:extLst>
                  <a:ext uri="{FF2B5EF4-FFF2-40B4-BE49-F238E27FC236}">
                    <a16:creationId xmlns:a16="http://schemas.microsoft.com/office/drawing/2014/main" id="{506F6F48-4256-4F9F-8C99-6B655887B1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312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6" name="Line 12">
                <a:extLst>
                  <a:ext uri="{FF2B5EF4-FFF2-40B4-BE49-F238E27FC236}">
                    <a16:creationId xmlns:a16="http://schemas.microsoft.com/office/drawing/2014/main" id="{74B4D6DB-2206-422C-A4D5-619D83BD4CD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4176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7" name="Line 13">
                <a:extLst>
                  <a:ext uri="{FF2B5EF4-FFF2-40B4-BE49-F238E27FC236}">
                    <a16:creationId xmlns:a16="http://schemas.microsoft.com/office/drawing/2014/main" id="{A9078FA5-B800-446A-B204-8A1A25542AA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744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8" name="Line 14">
                <a:extLst>
                  <a:ext uri="{FF2B5EF4-FFF2-40B4-BE49-F238E27FC236}">
                    <a16:creationId xmlns:a16="http://schemas.microsoft.com/office/drawing/2014/main" id="{DCFA6843-269F-4ED4-A79A-25A06E0C18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032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9" name="Line 15">
                <a:extLst>
                  <a:ext uri="{FF2B5EF4-FFF2-40B4-BE49-F238E27FC236}">
                    <a16:creationId xmlns:a16="http://schemas.microsoft.com/office/drawing/2014/main" id="{EA09C800-EA9A-4A35-A777-4C73FE769AC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744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30" name="Line 16">
                <a:extLst>
                  <a:ext uri="{FF2B5EF4-FFF2-40B4-BE49-F238E27FC236}">
                    <a16:creationId xmlns:a16="http://schemas.microsoft.com/office/drawing/2014/main" id="{48F8FED1-194D-40D6-947A-811F8C9C2C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032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</p:grpSp>
        <p:sp>
          <p:nvSpPr>
            <p:cNvPr id="221" name="Freeform 19">
              <a:extLst>
                <a:ext uri="{FF2B5EF4-FFF2-40B4-BE49-F238E27FC236}">
                  <a16:creationId xmlns:a16="http://schemas.microsoft.com/office/drawing/2014/main" id="{5D7B1A5A-DE15-446B-A839-B5C012D7EFA2}"/>
                </a:ext>
              </a:extLst>
            </p:cNvPr>
            <p:cNvSpPr>
              <a:spLocks/>
            </p:cNvSpPr>
            <p:nvPr/>
          </p:nvSpPr>
          <p:spPr bwMode="auto">
            <a:xfrm rot="16818281" flipH="1">
              <a:off x="5302355" y="1930332"/>
              <a:ext cx="97" cy="74872"/>
            </a:xfrm>
            <a:custGeom>
              <a:avLst/>
              <a:gdLst>
                <a:gd name="T0" fmla="*/ 0 w 1"/>
                <a:gd name="T1" fmla="*/ 0 h 752"/>
                <a:gd name="T2" fmla="*/ 0 w 1"/>
                <a:gd name="T3" fmla="*/ 752 h 752"/>
                <a:gd name="T4" fmla="*/ 0 60000 65536"/>
                <a:gd name="T5" fmla="*/ 0 60000 65536"/>
                <a:gd name="T6" fmla="*/ 0 w 1"/>
                <a:gd name="T7" fmla="*/ 0 h 752"/>
                <a:gd name="T8" fmla="*/ 1 w 1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52">
                  <a:moveTo>
                    <a:pt x="0" y="0"/>
                  </a:moveTo>
                  <a:lnTo>
                    <a:pt x="0" y="752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</p:grpSp>
      <p:grpSp>
        <p:nvGrpSpPr>
          <p:cNvPr id="231" name="Group 8">
            <a:extLst>
              <a:ext uri="{FF2B5EF4-FFF2-40B4-BE49-F238E27FC236}">
                <a16:creationId xmlns:a16="http://schemas.microsoft.com/office/drawing/2014/main" id="{16D73747-753A-4EDA-B819-31C8ACAA2222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8638344" y="317883"/>
            <a:ext cx="689495" cy="599048"/>
            <a:chOff x="3312" y="3312"/>
            <a:chExt cx="1296" cy="1129"/>
          </a:xfrm>
        </p:grpSpPr>
        <p:sp>
          <p:nvSpPr>
            <p:cNvPr id="232" name="Oval 9">
              <a:extLst>
                <a:ext uri="{FF2B5EF4-FFF2-40B4-BE49-F238E27FC236}">
                  <a16:creationId xmlns:a16="http://schemas.microsoft.com/office/drawing/2014/main" id="{11722AAD-1827-4399-AB79-ADF84EC9059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312" y="3600"/>
              <a:ext cx="1296" cy="720"/>
            </a:xfrm>
            <a:prstGeom prst="ellipse">
              <a:avLst/>
            </a:prstGeom>
            <a:solidFill>
              <a:srgbClr val="FFD5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3" name="Oval 10">
              <a:extLst>
                <a:ext uri="{FF2B5EF4-FFF2-40B4-BE49-F238E27FC236}">
                  <a16:creationId xmlns:a16="http://schemas.microsoft.com/office/drawing/2014/main" id="{4D4F67A8-2D16-46AF-8187-5FCE6A52E3D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3516" y="3610"/>
              <a:ext cx="831" cy="83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r>
                <a:rPr lang="fr-FR" sz="1155" dirty="0" smtClean="0"/>
                <a:t>ED</a:t>
              </a:r>
              <a:endParaRPr lang="fr-FR" sz="1155" dirty="0"/>
            </a:p>
          </p:txBody>
        </p:sp>
        <p:sp>
          <p:nvSpPr>
            <p:cNvPr id="234" name="Line 11">
              <a:extLst>
                <a:ext uri="{FF2B5EF4-FFF2-40B4-BE49-F238E27FC236}">
                  <a16:creationId xmlns:a16="http://schemas.microsoft.com/office/drawing/2014/main" id="{F9B39A39-66C6-455C-B68C-550D5ACCE92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312" y="3312"/>
              <a:ext cx="432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5" name="Line 12">
              <a:extLst>
                <a:ext uri="{FF2B5EF4-FFF2-40B4-BE49-F238E27FC236}">
                  <a16:creationId xmlns:a16="http://schemas.microsoft.com/office/drawing/2014/main" id="{AB07D15F-35F2-4860-A5B2-9EA27ECA849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4176" y="3312"/>
              <a:ext cx="432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6" name="Line 13">
              <a:extLst>
                <a:ext uri="{FF2B5EF4-FFF2-40B4-BE49-F238E27FC236}">
                  <a16:creationId xmlns:a16="http://schemas.microsoft.com/office/drawing/2014/main" id="{57406A99-B094-407E-AD6E-9EFBC1EDF29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744" y="3312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7" name="Line 14">
              <a:extLst>
                <a:ext uri="{FF2B5EF4-FFF2-40B4-BE49-F238E27FC236}">
                  <a16:creationId xmlns:a16="http://schemas.microsoft.com/office/drawing/2014/main" id="{A7857B75-9BA7-4855-AABC-486CC88BC49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4032" y="3312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8" name="Line 15">
              <a:extLst>
                <a:ext uri="{FF2B5EF4-FFF2-40B4-BE49-F238E27FC236}">
                  <a16:creationId xmlns:a16="http://schemas.microsoft.com/office/drawing/2014/main" id="{24C97120-AEDC-4E0A-B6D8-1DACE4552FC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3744" y="3312"/>
              <a:ext cx="144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9" name="Line 16">
              <a:extLst>
                <a:ext uri="{FF2B5EF4-FFF2-40B4-BE49-F238E27FC236}">
                  <a16:creationId xmlns:a16="http://schemas.microsoft.com/office/drawing/2014/main" id="{B56DDA1F-C298-488D-BF6E-634117BA099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032" y="3312"/>
              <a:ext cx="144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</p:grpSp>
      <p:grpSp>
        <p:nvGrpSpPr>
          <p:cNvPr id="240" name="Group 17">
            <a:extLst>
              <a:ext uri="{FF2B5EF4-FFF2-40B4-BE49-F238E27FC236}">
                <a16:creationId xmlns:a16="http://schemas.microsoft.com/office/drawing/2014/main" id="{F08E62A7-D80B-4928-905C-4FB4157DB40E}"/>
              </a:ext>
            </a:extLst>
          </p:cNvPr>
          <p:cNvGrpSpPr>
            <a:grpSpLocks/>
          </p:cNvGrpSpPr>
          <p:nvPr/>
        </p:nvGrpSpPr>
        <p:grpSpPr bwMode="auto">
          <a:xfrm rot="18945838" flipH="1">
            <a:off x="8928461" y="766009"/>
            <a:ext cx="165813" cy="240173"/>
            <a:chOff x="6561" y="2704"/>
            <a:chExt cx="1620" cy="900"/>
          </a:xfrm>
        </p:grpSpPr>
        <p:sp>
          <p:nvSpPr>
            <p:cNvPr id="241" name="Oval 18">
              <a:extLst>
                <a:ext uri="{FF2B5EF4-FFF2-40B4-BE49-F238E27FC236}">
                  <a16:creationId xmlns:a16="http://schemas.microsoft.com/office/drawing/2014/main" id="{C1AB5E81-CA5E-4267-AFB4-093B8FF02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1" y="2704"/>
              <a:ext cx="1620" cy="900"/>
            </a:xfrm>
            <a:prstGeom prst="ellipse">
              <a:avLst/>
            </a:prstGeom>
            <a:solidFill>
              <a:srgbClr val="FFA27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155">
                <a:latin typeface="Calibri" pitchFamily="34" charset="0"/>
              </a:endParaRPr>
            </a:p>
          </p:txBody>
        </p:sp>
        <p:sp>
          <p:nvSpPr>
            <p:cNvPr id="242" name="Freeform 19">
              <a:extLst>
                <a:ext uri="{FF2B5EF4-FFF2-40B4-BE49-F238E27FC236}">
                  <a16:creationId xmlns:a16="http://schemas.microsoft.com/office/drawing/2014/main" id="{0AC8DB34-9A8E-4393-A1A6-4A0A5CC66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3" y="2794"/>
              <a:ext cx="1" cy="752"/>
            </a:xfrm>
            <a:custGeom>
              <a:avLst/>
              <a:gdLst>
                <a:gd name="T0" fmla="*/ 0 w 1"/>
                <a:gd name="T1" fmla="*/ 0 h 752"/>
                <a:gd name="T2" fmla="*/ 0 w 1"/>
                <a:gd name="T3" fmla="*/ 752 h 752"/>
                <a:gd name="T4" fmla="*/ 0 60000 65536"/>
                <a:gd name="T5" fmla="*/ 0 60000 65536"/>
                <a:gd name="T6" fmla="*/ 0 w 1"/>
                <a:gd name="T7" fmla="*/ 0 h 752"/>
                <a:gd name="T8" fmla="*/ 1 w 1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52">
                  <a:moveTo>
                    <a:pt x="0" y="0"/>
                  </a:moveTo>
                  <a:lnTo>
                    <a:pt x="0" y="752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  <p:sp>
          <p:nvSpPr>
            <p:cNvPr id="243" name="Freeform 20">
              <a:extLst>
                <a:ext uri="{FF2B5EF4-FFF2-40B4-BE49-F238E27FC236}">
                  <a16:creationId xmlns:a16="http://schemas.microsoft.com/office/drawing/2014/main" id="{B9F7AEBB-5D00-4B63-8D3D-011691A1C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1" y="2794"/>
              <a:ext cx="1" cy="774"/>
            </a:xfrm>
            <a:custGeom>
              <a:avLst/>
              <a:gdLst>
                <a:gd name="T0" fmla="*/ 0 w 1"/>
                <a:gd name="T1" fmla="*/ 0 h 774"/>
                <a:gd name="T2" fmla="*/ 0 w 1"/>
                <a:gd name="T3" fmla="*/ 774 h 774"/>
                <a:gd name="T4" fmla="*/ 0 60000 65536"/>
                <a:gd name="T5" fmla="*/ 0 60000 65536"/>
                <a:gd name="T6" fmla="*/ 0 w 1"/>
                <a:gd name="T7" fmla="*/ 0 h 774"/>
                <a:gd name="T8" fmla="*/ 1 w 1"/>
                <a:gd name="T9" fmla="*/ 774 h 77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74">
                  <a:moveTo>
                    <a:pt x="0" y="0"/>
                  </a:moveTo>
                  <a:lnTo>
                    <a:pt x="0" y="774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</p:grpSp>
      <p:sp>
        <p:nvSpPr>
          <p:cNvPr id="244" name="ZoneTexte 243">
            <a:extLst>
              <a:ext uri="{FF2B5EF4-FFF2-40B4-BE49-F238E27FC236}">
                <a16:creationId xmlns:a16="http://schemas.microsoft.com/office/drawing/2014/main" id="{40F0F26E-1AE9-B24E-83A4-146AF0AE3566}"/>
              </a:ext>
            </a:extLst>
          </p:cNvPr>
          <p:cNvSpPr txBox="1"/>
          <p:nvPr/>
        </p:nvSpPr>
        <p:spPr>
          <a:xfrm>
            <a:off x="416136" y="4341076"/>
            <a:ext cx="2492470" cy="1903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96">
              <a:defRPr/>
            </a:pPr>
            <a:r>
              <a:rPr lang="fr-FR" sz="1000" b="1" dirty="0" smtClean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COMPORTEMENTS ATTENDUS </a:t>
            </a:r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endParaRPr lang="fr-FR" sz="1000" b="1" dirty="0" smtClean="0">
              <a:solidFill>
                <a:srgbClr val="EC30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defTabSz="586496"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Utilisateurs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Lire 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Jouer le duel (port du ballon)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servir des soutiens (passe)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marquer</a:t>
            </a:r>
          </a:p>
          <a:p>
            <a:pPr algn="just" defTabSz="586496"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Opposants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S’organiser en défense pour toucher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replacer derrière la ligne de Hors Jeu</a:t>
            </a:r>
          </a:p>
          <a:p>
            <a:pPr algn="just" defTabSz="586496">
              <a:defRPr/>
            </a:pPr>
            <a:endParaRPr lang="fr-FR" sz="770" b="1" dirty="0">
              <a:solidFill>
                <a:srgbClr val="EC30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5" name="Graphique 77" descr="Questions">
            <a:extLst>
              <a:ext uri="{FF2B5EF4-FFF2-40B4-BE49-F238E27FC236}">
                <a16:creationId xmlns:a16="http://schemas.microsoft.com/office/drawing/2014/main" id="{20BB66EC-DFF1-9A43-B2B5-F59E268978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40849" y="2442830"/>
            <a:ext cx="293260" cy="293260"/>
          </a:xfrm>
          <a:prstGeom prst="rect">
            <a:avLst/>
          </a:prstGeom>
        </p:spPr>
      </p:pic>
      <p:cxnSp>
        <p:nvCxnSpPr>
          <p:cNvPr id="88" name="Connecteur droit avec flèche 87"/>
          <p:cNvCxnSpPr>
            <a:stCxn id="241" idx="6"/>
          </p:cNvCxnSpPr>
          <p:nvPr/>
        </p:nvCxnSpPr>
        <p:spPr>
          <a:xfrm flipH="1">
            <a:off x="8600552" y="943933"/>
            <a:ext cx="351416" cy="2750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3c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962060" y="3695987"/>
            <a:ext cx="4363820" cy="245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2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39B5E6B-5243-9447-85D0-D933E2F2D79A}"/>
              </a:ext>
            </a:extLst>
          </p:cNvPr>
          <p:cNvSpPr txBox="1"/>
          <p:nvPr/>
        </p:nvSpPr>
        <p:spPr>
          <a:xfrm>
            <a:off x="443345" y="820695"/>
            <a:ext cx="24652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DANS </a:t>
            </a:r>
            <a:r>
              <a:rPr lang="fr-FR" sz="1000" b="1" dirty="0" smtClean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CETTE SITUATION LE JOUEUR VA : </a:t>
            </a:r>
            <a:r>
              <a:rPr lang="fr-FR" sz="1000" b="1" dirty="0" smtClean="0"/>
              <a:t>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COURIR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EVITER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PASSER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TOUCHER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 REPLACER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MARQUER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PLAQUER</a:t>
            </a:r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0F0F26E-1AE9-B24E-83A4-146AF0AE3566}"/>
              </a:ext>
            </a:extLst>
          </p:cNvPr>
          <p:cNvSpPr txBox="1"/>
          <p:nvPr/>
        </p:nvSpPr>
        <p:spPr>
          <a:xfrm>
            <a:off x="406806" y="2497825"/>
            <a:ext cx="2485889" cy="17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96">
              <a:defRPr/>
            </a:pPr>
            <a:r>
              <a:rPr lang="fr-FR" sz="105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ORGANISATION : </a:t>
            </a:r>
            <a:endParaRPr lang="fr-FR" sz="1050" b="1" dirty="0" smtClean="0">
              <a:solidFill>
                <a:srgbClr val="EC30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Tracer un terrain avec des lignes de couleurs différentes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Mettre des plots pour les Opposants et les Utilisateurs afin qu’il aient un repère de départ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 que le ballon est attrapé par le Rouge (Utilisateur), les Bleus (Opposants) peuvent monter</a:t>
            </a:r>
          </a:p>
          <a:p>
            <a:pPr algn="just" defTabSz="586496">
              <a:defRPr/>
            </a:pPr>
            <a:endParaRPr lang="fr-FR" sz="770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defTabSz="586496">
              <a:defRPr/>
            </a:pPr>
            <a:endParaRPr lang="fr-FR" sz="770" b="1" dirty="0">
              <a:solidFill>
                <a:srgbClr val="EC30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32A73092-BE21-044F-8721-0E703C5D35B4}"/>
              </a:ext>
            </a:extLst>
          </p:cNvPr>
          <p:cNvSpPr/>
          <p:nvPr/>
        </p:nvSpPr>
        <p:spPr>
          <a:xfrm>
            <a:off x="6962060" y="611305"/>
            <a:ext cx="4271893" cy="2424588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496">
              <a:defRPr/>
            </a:pPr>
            <a:endParaRPr lang="fr-FR" sz="1155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5DA858E-2879-AD43-B0DF-744F820EBFB6}"/>
              </a:ext>
            </a:extLst>
          </p:cNvPr>
          <p:cNvCxnSpPr>
            <a:cxnSpLocks/>
          </p:cNvCxnSpPr>
          <p:nvPr/>
        </p:nvCxnSpPr>
        <p:spPr>
          <a:xfrm>
            <a:off x="2972079" y="782444"/>
            <a:ext cx="0" cy="5756901"/>
          </a:xfrm>
          <a:prstGeom prst="line">
            <a:avLst/>
          </a:prstGeom>
          <a:ln w="19050">
            <a:solidFill>
              <a:srgbClr val="EC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7144B111-36FB-8C4B-9008-78B4E1F92DCF}"/>
              </a:ext>
            </a:extLst>
          </p:cNvPr>
          <p:cNvSpPr txBox="1"/>
          <p:nvPr/>
        </p:nvSpPr>
        <p:spPr>
          <a:xfrm>
            <a:off x="3313394" y="816352"/>
            <a:ext cx="228384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MATÉRIEL : </a:t>
            </a:r>
          </a:p>
          <a:p>
            <a:pPr algn="just"/>
            <a:r>
              <a:rPr lang="fr-FR" sz="1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Plots, ballons, </a:t>
            </a: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chasubles</a:t>
            </a:r>
          </a:p>
          <a:p>
            <a:pPr algn="just"/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sz="1000" b="1" dirty="0" smtClean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TERRAIN : </a:t>
            </a:r>
            <a:endParaRPr lang="fr-FR" sz="1000" b="1" dirty="0">
              <a:solidFill>
                <a:srgbClr val="EC30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15x20</a:t>
            </a:r>
          </a:p>
          <a:p>
            <a:pPr algn="just"/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sz="1000" b="1" dirty="0" smtClean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FORME DE JEU 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Toucher 2s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Jeu au Contact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sz="1000" b="1" dirty="0">
              <a:solidFill>
                <a:srgbClr val="EC30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540F8C00-F36E-A74D-9FE8-5F68B219878D}"/>
              </a:ext>
            </a:extLst>
          </p:cNvPr>
          <p:cNvSpPr txBox="1"/>
          <p:nvPr/>
        </p:nvSpPr>
        <p:spPr>
          <a:xfrm>
            <a:off x="3313394" y="2306372"/>
            <a:ext cx="22926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b="1" dirty="0" smtClean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RÔLE DE L’EDUCATEUR </a:t>
            </a:r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Animer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Faire des arrêts sur </a:t>
            </a: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image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Apporter des corrections</a:t>
            </a:r>
          </a:p>
          <a:p>
            <a:pPr algn="just"/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D6F8FF-330F-3E45-AD97-8A0E626ABA0A}"/>
              </a:ext>
            </a:extLst>
          </p:cNvPr>
          <p:cNvSpPr/>
          <p:nvPr/>
        </p:nvSpPr>
        <p:spPr>
          <a:xfrm>
            <a:off x="3297833" y="4341076"/>
            <a:ext cx="2245230" cy="980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VARIABLES :</a:t>
            </a:r>
          </a:p>
          <a:p>
            <a:pPr marL="109968" indent="-109968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Varier la défense (nombre)</a:t>
            </a:r>
          </a:p>
          <a:p>
            <a:pPr marL="109968" indent="-109968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Organiser la défense (de coté, de face…)</a:t>
            </a:r>
          </a:p>
          <a:p>
            <a:pPr marL="109968" indent="-109968">
              <a:buFont typeface="Arial" panose="020B0604020202020204" pitchFamily="34" charset="0"/>
              <a:buChar char="•"/>
              <a:defRPr/>
            </a:pPr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defRPr/>
            </a:pPr>
            <a:endParaRPr lang="fr-FR" sz="770" b="1" dirty="0">
              <a:solidFill>
                <a:srgbClr val="FFC00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0" name="Graphique 99" descr="Ballon de rugby">
            <a:extLst>
              <a:ext uri="{FF2B5EF4-FFF2-40B4-BE49-F238E27FC236}">
                <a16:creationId xmlns:a16="http://schemas.microsoft.com/office/drawing/2014/main" id="{FCFE9A89-D595-3744-9D5A-A64D8D196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9325309">
            <a:off x="3069531" y="822889"/>
            <a:ext cx="187331" cy="197701"/>
          </a:xfrm>
          <a:prstGeom prst="rect">
            <a:avLst/>
          </a:prstGeom>
        </p:spPr>
      </p:pic>
      <p:pic>
        <p:nvPicPr>
          <p:cNvPr id="101" name="Graphique 100" descr="Pouce en haut">
            <a:extLst>
              <a:ext uri="{FF2B5EF4-FFF2-40B4-BE49-F238E27FC236}">
                <a16:creationId xmlns:a16="http://schemas.microsoft.com/office/drawing/2014/main" id="{3512929E-35BE-E740-AB39-FB88E3D065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1988" y="4316154"/>
            <a:ext cx="207094" cy="207094"/>
          </a:xfrm>
          <a:prstGeom prst="rect">
            <a:avLst/>
          </a:prstGeom>
        </p:spPr>
      </p:pic>
      <p:pic>
        <p:nvPicPr>
          <p:cNvPr id="102" name="Graphique 101" descr="Profil féminin">
            <a:extLst>
              <a:ext uri="{FF2B5EF4-FFF2-40B4-BE49-F238E27FC236}">
                <a16:creationId xmlns:a16="http://schemas.microsoft.com/office/drawing/2014/main" id="{E71F1722-F4D9-F941-8D6C-748E38BDD7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60809" y="2297933"/>
            <a:ext cx="204121" cy="204121"/>
          </a:xfrm>
          <a:prstGeom prst="rect">
            <a:avLst/>
          </a:prstGeom>
        </p:spPr>
      </p:pic>
      <p:sp>
        <p:nvSpPr>
          <p:cNvPr id="273" name="Ovale">
            <a:extLst>
              <a:ext uri="{FF2B5EF4-FFF2-40B4-BE49-F238E27FC236}">
                <a16:creationId xmlns:a16="http://schemas.microsoft.com/office/drawing/2014/main" id="{47BEF800-0490-41BB-9477-131ED062F4F5}"/>
              </a:ext>
            </a:extLst>
          </p:cNvPr>
          <p:cNvSpPr/>
          <p:nvPr/>
        </p:nvSpPr>
        <p:spPr>
          <a:xfrm>
            <a:off x="7380843" y="1361465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000000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274" name="Ovale">
            <a:extLst>
              <a:ext uri="{FF2B5EF4-FFF2-40B4-BE49-F238E27FC236}">
                <a16:creationId xmlns:a16="http://schemas.microsoft.com/office/drawing/2014/main" id="{83697FBA-4EC6-49C5-8119-A9BF6CFA2F66}"/>
              </a:ext>
            </a:extLst>
          </p:cNvPr>
          <p:cNvSpPr/>
          <p:nvPr/>
        </p:nvSpPr>
        <p:spPr>
          <a:xfrm>
            <a:off x="8508186" y="1248308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000000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283" name="Ovale">
            <a:extLst>
              <a:ext uri="{FF2B5EF4-FFF2-40B4-BE49-F238E27FC236}">
                <a16:creationId xmlns:a16="http://schemas.microsoft.com/office/drawing/2014/main" id="{3308C426-876A-40B7-94CD-931AD5F3382A}"/>
              </a:ext>
            </a:extLst>
          </p:cNvPr>
          <p:cNvSpPr/>
          <p:nvPr/>
        </p:nvSpPr>
        <p:spPr>
          <a:xfrm>
            <a:off x="7934408" y="2271934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E71E05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288" name="Ovale">
            <a:extLst>
              <a:ext uri="{FF2B5EF4-FFF2-40B4-BE49-F238E27FC236}">
                <a16:creationId xmlns:a16="http://schemas.microsoft.com/office/drawing/2014/main" id="{BEC67A90-353A-4A38-837E-FA43B70D8F80}"/>
              </a:ext>
            </a:extLst>
          </p:cNvPr>
          <p:cNvSpPr/>
          <p:nvPr/>
        </p:nvSpPr>
        <p:spPr>
          <a:xfrm>
            <a:off x="9273394" y="1361508"/>
            <a:ext cx="92365" cy="92365"/>
          </a:xfrm>
          <a:prstGeom prst="ellipse">
            <a:avLst/>
          </a:prstGeom>
          <a:solidFill>
            <a:srgbClr val="3366FF"/>
          </a:solidFill>
          <a:ln w="12700">
            <a:solidFill>
              <a:srgbClr val="3366FF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289" name="Ovale">
            <a:extLst>
              <a:ext uri="{FF2B5EF4-FFF2-40B4-BE49-F238E27FC236}">
                <a16:creationId xmlns:a16="http://schemas.microsoft.com/office/drawing/2014/main" id="{AB15EBDF-722E-4268-A099-7A5353177A6B}"/>
              </a:ext>
            </a:extLst>
          </p:cNvPr>
          <p:cNvSpPr/>
          <p:nvPr/>
        </p:nvSpPr>
        <p:spPr>
          <a:xfrm>
            <a:off x="10669171" y="1553233"/>
            <a:ext cx="92365" cy="92365"/>
          </a:xfrm>
          <a:prstGeom prst="ellipse">
            <a:avLst/>
          </a:prstGeom>
          <a:solidFill>
            <a:srgbClr val="3366FF"/>
          </a:solidFill>
          <a:ln w="12700">
            <a:solidFill>
              <a:srgbClr val="3366FF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1411" dirty="0">
                <a:solidFill>
                  <a:srgbClr val="FFFFFF"/>
                </a:solidFill>
                <a:latin typeface="Calibri" panose="020F0502020204030204"/>
                <a:sym typeface="Helvetica Neue Medium"/>
              </a:rPr>
              <a:t>       </a:t>
            </a:r>
            <a:endParaRPr sz="1411" dirty="0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290" name="Ovale">
            <a:extLst>
              <a:ext uri="{FF2B5EF4-FFF2-40B4-BE49-F238E27FC236}">
                <a16:creationId xmlns:a16="http://schemas.microsoft.com/office/drawing/2014/main" id="{235816EA-C1EF-4FB3-B90A-3631C256EC70}"/>
              </a:ext>
            </a:extLst>
          </p:cNvPr>
          <p:cNvSpPr/>
          <p:nvPr/>
        </p:nvSpPr>
        <p:spPr>
          <a:xfrm>
            <a:off x="10269157" y="2497825"/>
            <a:ext cx="92365" cy="92365"/>
          </a:xfrm>
          <a:prstGeom prst="ellipse">
            <a:avLst/>
          </a:prstGeom>
          <a:solidFill>
            <a:srgbClr val="3366FF"/>
          </a:solidFill>
          <a:ln w="12700">
            <a:solidFill>
              <a:srgbClr val="3366FF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grpSp>
        <p:nvGrpSpPr>
          <p:cNvPr id="314" name="Groupe 313">
            <a:extLst>
              <a:ext uri="{FF2B5EF4-FFF2-40B4-BE49-F238E27FC236}">
                <a16:creationId xmlns:a16="http://schemas.microsoft.com/office/drawing/2014/main" id="{1D3A2929-E02E-4C59-ACD6-CE090644B2D2}"/>
              </a:ext>
            </a:extLst>
          </p:cNvPr>
          <p:cNvGrpSpPr/>
          <p:nvPr/>
        </p:nvGrpSpPr>
        <p:grpSpPr>
          <a:xfrm rot="11459076">
            <a:off x="9295030" y="1102259"/>
            <a:ext cx="347222" cy="339676"/>
            <a:chOff x="4993445" y="1734061"/>
            <a:chExt cx="355916" cy="422589"/>
          </a:xfrm>
        </p:grpSpPr>
        <p:grpSp>
          <p:nvGrpSpPr>
            <p:cNvPr id="315" name="Group 8">
              <a:extLst>
                <a:ext uri="{FF2B5EF4-FFF2-40B4-BE49-F238E27FC236}">
                  <a16:creationId xmlns:a16="http://schemas.microsoft.com/office/drawing/2014/main" id="{52421EF6-D951-4F7A-B88E-076D387BDAE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4722401">
              <a:off x="4946053" y="1781453"/>
              <a:ext cx="422589" cy="327805"/>
              <a:chOff x="3312" y="3312"/>
              <a:chExt cx="1296" cy="1008"/>
            </a:xfrm>
          </p:grpSpPr>
          <p:sp>
            <p:nvSpPr>
              <p:cNvPr id="320" name="Oval 9">
                <a:extLst>
                  <a:ext uri="{FF2B5EF4-FFF2-40B4-BE49-F238E27FC236}">
                    <a16:creationId xmlns:a16="http://schemas.microsoft.com/office/drawing/2014/main" id="{9EA98193-DE29-4148-8CC8-34F46C8978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12" y="3600"/>
                <a:ext cx="1296" cy="720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1" name="Oval 10">
                <a:extLst>
                  <a:ext uri="{FF2B5EF4-FFF2-40B4-BE49-F238E27FC236}">
                    <a16:creationId xmlns:a16="http://schemas.microsoft.com/office/drawing/2014/main" id="{4C362EA9-C17D-4D05-9AC8-103D4D4335A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44" y="3744"/>
                <a:ext cx="432" cy="43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2" name="Line 11">
                <a:extLst>
                  <a:ext uri="{FF2B5EF4-FFF2-40B4-BE49-F238E27FC236}">
                    <a16:creationId xmlns:a16="http://schemas.microsoft.com/office/drawing/2014/main" id="{506F6F48-4256-4F9F-8C99-6B655887B1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312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3" name="Line 12">
                <a:extLst>
                  <a:ext uri="{FF2B5EF4-FFF2-40B4-BE49-F238E27FC236}">
                    <a16:creationId xmlns:a16="http://schemas.microsoft.com/office/drawing/2014/main" id="{74B4D6DB-2206-422C-A4D5-619D83BD4CD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4176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4" name="Line 13">
                <a:extLst>
                  <a:ext uri="{FF2B5EF4-FFF2-40B4-BE49-F238E27FC236}">
                    <a16:creationId xmlns:a16="http://schemas.microsoft.com/office/drawing/2014/main" id="{A9078FA5-B800-446A-B204-8A1A25542AA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744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5" name="Line 14">
                <a:extLst>
                  <a:ext uri="{FF2B5EF4-FFF2-40B4-BE49-F238E27FC236}">
                    <a16:creationId xmlns:a16="http://schemas.microsoft.com/office/drawing/2014/main" id="{DCFA6843-269F-4ED4-A79A-25A06E0C18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032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6" name="Line 15">
                <a:extLst>
                  <a:ext uri="{FF2B5EF4-FFF2-40B4-BE49-F238E27FC236}">
                    <a16:creationId xmlns:a16="http://schemas.microsoft.com/office/drawing/2014/main" id="{EA09C800-EA9A-4A35-A777-4C73FE769AC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744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7" name="Line 16">
                <a:extLst>
                  <a:ext uri="{FF2B5EF4-FFF2-40B4-BE49-F238E27FC236}">
                    <a16:creationId xmlns:a16="http://schemas.microsoft.com/office/drawing/2014/main" id="{48F8FED1-194D-40D6-947A-811F8C9C2C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032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</p:grpSp>
        <p:grpSp>
          <p:nvGrpSpPr>
            <p:cNvPr id="316" name="Group 17">
              <a:extLst>
                <a:ext uri="{FF2B5EF4-FFF2-40B4-BE49-F238E27FC236}">
                  <a16:creationId xmlns:a16="http://schemas.microsoft.com/office/drawing/2014/main" id="{335B55DE-6F89-453E-A754-2E6C35886611}"/>
                </a:ext>
              </a:extLst>
            </p:cNvPr>
            <p:cNvGrpSpPr>
              <a:grpSpLocks/>
            </p:cNvGrpSpPr>
            <p:nvPr/>
          </p:nvGrpSpPr>
          <p:grpSpPr bwMode="auto">
            <a:xfrm rot="16818281" flipH="1">
              <a:off x="5266871" y="1889010"/>
              <a:ext cx="87917" cy="77062"/>
              <a:chOff x="6921" y="2794"/>
              <a:chExt cx="903" cy="774"/>
            </a:xfrm>
          </p:grpSpPr>
          <p:sp>
            <p:nvSpPr>
              <p:cNvPr id="318" name="Freeform 19">
                <a:extLst>
                  <a:ext uri="{FF2B5EF4-FFF2-40B4-BE49-F238E27FC236}">
                    <a16:creationId xmlns:a16="http://schemas.microsoft.com/office/drawing/2014/main" id="{5D7B1A5A-DE15-446B-A839-B5C012D7E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3" y="2794"/>
                <a:ext cx="1" cy="752"/>
              </a:xfrm>
              <a:custGeom>
                <a:avLst/>
                <a:gdLst>
                  <a:gd name="T0" fmla="*/ 0 w 1"/>
                  <a:gd name="T1" fmla="*/ 0 h 752"/>
                  <a:gd name="T2" fmla="*/ 0 w 1"/>
                  <a:gd name="T3" fmla="*/ 752 h 752"/>
                  <a:gd name="T4" fmla="*/ 0 60000 65536"/>
                  <a:gd name="T5" fmla="*/ 0 60000 65536"/>
                  <a:gd name="T6" fmla="*/ 0 w 1"/>
                  <a:gd name="T7" fmla="*/ 0 h 752"/>
                  <a:gd name="T8" fmla="*/ 1 w 1"/>
                  <a:gd name="T9" fmla="*/ 752 h 75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752">
                    <a:moveTo>
                      <a:pt x="0" y="0"/>
                    </a:moveTo>
                    <a:lnTo>
                      <a:pt x="0" y="752"/>
                    </a:lnTo>
                  </a:path>
                </a:pathLst>
              </a:custGeom>
              <a:solidFill>
                <a:srgbClr val="FFA273"/>
              </a:solidFill>
              <a:ln w="9525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155"/>
              </a:p>
            </p:txBody>
          </p:sp>
          <p:sp>
            <p:nvSpPr>
              <p:cNvPr id="319" name="Freeform 20">
                <a:extLst>
                  <a:ext uri="{FF2B5EF4-FFF2-40B4-BE49-F238E27FC236}">
                    <a16:creationId xmlns:a16="http://schemas.microsoft.com/office/drawing/2014/main" id="{FAF963E1-E88C-429F-91F0-C4439B320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1" y="2794"/>
                <a:ext cx="1" cy="774"/>
              </a:xfrm>
              <a:custGeom>
                <a:avLst/>
                <a:gdLst>
                  <a:gd name="T0" fmla="*/ 0 w 1"/>
                  <a:gd name="T1" fmla="*/ 0 h 774"/>
                  <a:gd name="T2" fmla="*/ 0 w 1"/>
                  <a:gd name="T3" fmla="*/ 774 h 774"/>
                  <a:gd name="T4" fmla="*/ 0 60000 65536"/>
                  <a:gd name="T5" fmla="*/ 0 60000 65536"/>
                  <a:gd name="T6" fmla="*/ 0 w 1"/>
                  <a:gd name="T7" fmla="*/ 0 h 774"/>
                  <a:gd name="T8" fmla="*/ 1 w 1"/>
                  <a:gd name="T9" fmla="*/ 774 h 77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774">
                    <a:moveTo>
                      <a:pt x="0" y="0"/>
                    </a:moveTo>
                    <a:lnTo>
                      <a:pt x="0" y="774"/>
                    </a:lnTo>
                  </a:path>
                </a:pathLst>
              </a:custGeom>
              <a:solidFill>
                <a:srgbClr val="FFA273"/>
              </a:solidFill>
              <a:ln w="9525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155"/>
              </a:p>
            </p:txBody>
          </p:sp>
        </p:grpSp>
      </p:grpSp>
      <p:grpSp>
        <p:nvGrpSpPr>
          <p:cNvPr id="328" name="Groupe 327">
            <a:extLst>
              <a:ext uri="{FF2B5EF4-FFF2-40B4-BE49-F238E27FC236}">
                <a16:creationId xmlns:a16="http://schemas.microsoft.com/office/drawing/2014/main" id="{F0C5676A-26B4-4994-B4E1-DEA9A2101910}"/>
              </a:ext>
            </a:extLst>
          </p:cNvPr>
          <p:cNvGrpSpPr/>
          <p:nvPr/>
        </p:nvGrpSpPr>
        <p:grpSpPr>
          <a:xfrm rot="894307">
            <a:off x="8217211" y="1066484"/>
            <a:ext cx="269745" cy="298515"/>
            <a:chOff x="5122011" y="551675"/>
            <a:chExt cx="346395" cy="422589"/>
          </a:xfrm>
        </p:grpSpPr>
        <p:grpSp>
          <p:nvGrpSpPr>
            <p:cNvPr id="329" name="Group 8">
              <a:extLst>
                <a:ext uri="{FF2B5EF4-FFF2-40B4-BE49-F238E27FC236}">
                  <a16:creationId xmlns:a16="http://schemas.microsoft.com/office/drawing/2014/main" id="{09AC7333-23BE-45CE-A050-1A7D047B269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4722401">
              <a:off x="5074619" y="599067"/>
              <a:ext cx="422589" cy="327805"/>
              <a:chOff x="3312" y="3312"/>
              <a:chExt cx="1296" cy="1008"/>
            </a:xfrm>
          </p:grpSpPr>
          <p:sp>
            <p:nvSpPr>
              <p:cNvPr id="334" name="Oval 9">
                <a:extLst>
                  <a:ext uri="{FF2B5EF4-FFF2-40B4-BE49-F238E27FC236}">
                    <a16:creationId xmlns:a16="http://schemas.microsoft.com/office/drawing/2014/main" id="{54E51ABC-3232-49CC-8F95-17B8FCDE6AB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12" y="3600"/>
                <a:ext cx="1296" cy="72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5" name="Oval 10">
                <a:extLst>
                  <a:ext uri="{FF2B5EF4-FFF2-40B4-BE49-F238E27FC236}">
                    <a16:creationId xmlns:a16="http://schemas.microsoft.com/office/drawing/2014/main" id="{37678247-0DEA-4AB5-A064-BC4D9E560E9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44" y="3744"/>
                <a:ext cx="432" cy="43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6" name="Line 11">
                <a:extLst>
                  <a:ext uri="{FF2B5EF4-FFF2-40B4-BE49-F238E27FC236}">
                    <a16:creationId xmlns:a16="http://schemas.microsoft.com/office/drawing/2014/main" id="{751F9C02-77F7-4590-8942-D43D499E748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312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7" name="Line 12">
                <a:extLst>
                  <a:ext uri="{FF2B5EF4-FFF2-40B4-BE49-F238E27FC236}">
                    <a16:creationId xmlns:a16="http://schemas.microsoft.com/office/drawing/2014/main" id="{D1D2F350-FB8D-42C1-95B6-95F2C787E2C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4176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8" name="Line 13">
                <a:extLst>
                  <a:ext uri="{FF2B5EF4-FFF2-40B4-BE49-F238E27FC236}">
                    <a16:creationId xmlns:a16="http://schemas.microsoft.com/office/drawing/2014/main" id="{9450F35C-B558-4AD0-A210-AEF44D7CABD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744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9" name="Line 14">
                <a:extLst>
                  <a:ext uri="{FF2B5EF4-FFF2-40B4-BE49-F238E27FC236}">
                    <a16:creationId xmlns:a16="http://schemas.microsoft.com/office/drawing/2014/main" id="{E1A1EF7D-54E4-4719-8F05-A77EE86D47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032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40" name="Line 15">
                <a:extLst>
                  <a:ext uri="{FF2B5EF4-FFF2-40B4-BE49-F238E27FC236}">
                    <a16:creationId xmlns:a16="http://schemas.microsoft.com/office/drawing/2014/main" id="{20F7C128-1782-434D-ADC6-1FBCC8BC129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744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41" name="Line 16">
                <a:extLst>
                  <a:ext uri="{FF2B5EF4-FFF2-40B4-BE49-F238E27FC236}">
                    <a16:creationId xmlns:a16="http://schemas.microsoft.com/office/drawing/2014/main" id="{C6522C49-19D8-45B9-AD60-779B509D400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032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</p:grpSp>
        <p:sp>
          <p:nvSpPr>
            <p:cNvPr id="332" name="Freeform 19">
              <a:extLst>
                <a:ext uri="{FF2B5EF4-FFF2-40B4-BE49-F238E27FC236}">
                  <a16:creationId xmlns:a16="http://schemas.microsoft.com/office/drawing/2014/main" id="{9976AC97-D118-4026-B790-6A6E29F8CBD6}"/>
                </a:ext>
              </a:extLst>
            </p:cNvPr>
            <p:cNvSpPr>
              <a:spLocks/>
            </p:cNvSpPr>
            <p:nvPr/>
          </p:nvSpPr>
          <p:spPr bwMode="auto">
            <a:xfrm rot="16818281" flipH="1">
              <a:off x="5430921" y="747946"/>
              <a:ext cx="98" cy="74872"/>
            </a:xfrm>
            <a:custGeom>
              <a:avLst/>
              <a:gdLst>
                <a:gd name="T0" fmla="*/ 0 w 1"/>
                <a:gd name="T1" fmla="*/ 0 h 752"/>
                <a:gd name="T2" fmla="*/ 0 w 1"/>
                <a:gd name="T3" fmla="*/ 752 h 752"/>
                <a:gd name="T4" fmla="*/ 0 60000 65536"/>
                <a:gd name="T5" fmla="*/ 0 60000 65536"/>
                <a:gd name="T6" fmla="*/ 0 w 1"/>
                <a:gd name="T7" fmla="*/ 0 h 752"/>
                <a:gd name="T8" fmla="*/ 1 w 1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52">
                  <a:moveTo>
                    <a:pt x="0" y="0"/>
                  </a:moveTo>
                  <a:lnTo>
                    <a:pt x="0" y="752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</p:grpSp>
      <p:grpSp>
        <p:nvGrpSpPr>
          <p:cNvPr id="169" name="Groupe 168"/>
          <p:cNvGrpSpPr/>
          <p:nvPr/>
        </p:nvGrpSpPr>
        <p:grpSpPr>
          <a:xfrm>
            <a:off x="434109" y="87962"/>
            <a:ext cx="4812146" cy="609731"/>
            <a:chOff x="242354" y="109836"/>
            <a:chExt cx="6445233" cy="925258"/>
          </a:xfrm>
        </p:grpSpPr>
        <p:sp>
          <p:nvSpPr>
            <p:cNvPr id="170" name="Rectangle : coins arrondis 1">
              <a:extLst>
                <a:ext uri="{FF2B5EF4-FFF2-40B4-BE49-F238E27FC236}">
                  <a16:creationId xmlns:a16="http://schemas.microsoft.com/office/drawing/2014/main" id="{7BC23272-8AD6-4C42-AC5C-9050E1B076B5}"/>
                </a:ext>
              </a:extLst>
            </p:cNvPr>
            <p:cNvSpPr/>
            <p:nvPr/>
          </p:nvSpPr>
          <p:spPr>
            <a:xfrm>
              <a:off x="913227" y="109836"/>
              <a:ext cx="5774360" cy="531014"/>
            </a:xfrm>
            <a:prstGeom prst="roundRect">
              <a:avLst/>
            </a:prstGeom>
            <a:solidFill>
              <a:srgbClr val="EC30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55">
                <a:solidFill>
                  <a:srgbClr val="EC3028"/>
                </a:solidFill>
              </a:endParaRPr>
            </a:p>
          </p:txBody>
        </p:sp>
        <p:sp>
          <p:nvSpPr>
            <p:cNvPr id="172" name="ZoneTexte 171">
              <a:extLst>
                <a:ext uri="{FF2B5EF4-FFF2-40B4-BE49-F238E27FC236}">
                  <a16:creationId xmlns:a16="http://schemas.microsoft.com/office/drawing/2014/main" id="{D7F6B258-6182-CF46-9E78-576E041E1026}"/>
                </a:ext>
              </a:extLst>
            </p:cNvPr>
            <p:cNvSpPr txBox="1"/>
            <p:nvPr/>
          </p:nvSpPr>
          <p:spPr>
            <a:xfrm>
              <a:off x="1075253" y="140644"/>
              <a:ext cx="5054610" cy="421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55" dirty="0" smtClean="0">
                  <a:solidFill>
                    <a:schemeClr val="bg1"/>
                  </a:solidFill>
                  <a:latin typeface="Exo 2" pitchFamily="2" charset="77"/>
                  <a:ea typeface="Verdana" panose="020B0604030504040204" pitchFamily="34" charset="0"/>
                  <a:cs typeface="Verdana" panose="020B0604030504040204" pitchFamily="34" charset="0"/>
                </a:rPr>
                <a:t>3 contre 3</a:t>
              </a:r>
              <a:endParaRPr lang="fr-FR" sz="1155" dirty="0">
                <a:solidFill>
                  <a:schemeClr val="bg1"/>
                </a:solidFill>
                <a:latin typeface="Exo 2" pitchFamily="2" charset="77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3" name="Rectangle : coins arrondis 46">
              <a:extLst>
                <a:ext uri="{FF2B5EF4-FFF2-40B4-BE49-F238E27FC236}">
                  <a16:creationId xmlns:a16="http://schemas.microsoft.com/office/drawing/2014/main" id="{A39D0486-F306-114D-A99A-96FA0629652D}"/>
                </a:ext>
              </a:extLst>
            </p:cNvPr>
            <p:cNvSpPr/>
            <p:nvPr/>
          </p:nvSpPr>
          <p:spPr>
            <a:xfrm>
              <a:off x="5578230" y="665116"/>
              <a:ext cx="1103266" cy="369978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77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15 </a:t>
              </a:r>
              <a:r>
                <a:rPr lang="fr-FR" sz="77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min</a:t>
              </a:r>
            </a:p>
          </p:txBody>
        </p:sp>
        <p:pic>
          <p:nvPicPr>
            <p:cNvPr id="175" name="Image 174">
              <a:extLst>
                <a:ext uri="{FF2B5EF4-FFF2-40B4-BE49-F238E27FC236}">
                  <a16:creationId xmlns:a16="http://schemas.microsoft.com/office/drawing/2014/main" id="{7DDBBA32-CB39-D84D-98A4-937587B44FFC}"/>
                </a:ext>
              </a:extLst>
            </p:cNvPr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096" y="652875"/>
              <a:ext cx="418157" cy="378808"/>
            </a:xfrm>
            <a:prstGeom prst="rect">
              <a:avLst/>
            </a:prstGeom>
          </p:spPr>
        </p:pic>
        <p:sp>
          <p:nvSpPr>
            <p:cNvPr id="181" name="Rectangle à coins arrondis 180">
              <a:extLst>
                <a:ext uri="{FF2B5EF4-FFF2-40B4-BE49-F238E27FC236}">
                  <a16:creationId xmlns:a16="http://schemas.microsoft.com/office/drawing/2014/main" id="{E5F7805C-1A13-9641-BEC9-B43AEFAA9227}"/>
                </a:ext>
              </a:extLst>
            </p:cNvPr>
            <p:cNvSpPr/>
            <p:nvPr/>
          </p:nvSpPr>
          <p:spPr>
            <a:xfrm>
              <a:off x="242354" y="109836"/>
              <a:ext cx="626898" cy="555280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9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M10</a:t>
              </a:r>
              <a:endParaRPr lang="fr-FR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658118">
            <a:off x="7637528" y="2175760"/>
            <a:ext cx="287477" cy="345948"/>
          </a:xfrm>
          <a:prstGeom prst="rect">
            <a:avLst/>
          </a:prstGeom>
        </p:spPr>
      </p:pic>
      <p:pic>
        <p:nvPicPr>
          <p:cNvPr id="163" name="Image 16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658118">
            <a:off x="7098597" y="1236557"/>
            <a:ext cx="287477" cy="345948"/>
          </a:xfrm>
          <a:prstGeom prst="rect">
            <a:avLst/>
          </a:prstGeom>
        </p:spPr>
      </p:pic>
      <p:grpSp>
        <p:nvGrpSpPr>
          <p:cNvPr id="164" name="Groupe 163">
            <a:extLst>
              <a:ext uri="{FF2B5EF4-FFF2-40B4-BE49-F238E27FC236}">
                <a16:creationId xmlns:a16="http://schemas.microsoft.com/office/drawing/2014/main" id="{1D3A2929-E02E-4C59-ACD6-CE090644B2D2}"/>
              </a:ext>
            </a:extLst>
          </p:cNvPr>
          <p:cNvGrpSpPr/>
          <p:nvPr/>
        </p:nvGrpSpPr>
        <p:grpSpPr>
          <a:xfrm rot="11459076">
            <a:off x="10412137" y="2329210"/>
            <a:ext cx="337935" cy="339676"/>
            <a:chOff x="4993445" y="1734061"/>
            <a:chExt cx="346396" cy="422589"/>
          </a:xfrm>
        </p:grpSpPr>
        <p:grpSp>
          <p:nvGrpSpPr>
            <p:cNvPr id="165" name="Group 8">
              <a:extLst>
                <a:ext uri="{FF2B5EF4-FFF2-40B4-BE49-F238E27FC236}">
                  <a16:creationId xmlns:a16="http://schemas.microsoft.com/office/drawing/2014/main" id="{52421EF6-D951-4F7A-B88E-076D387BDAE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4722401">
              <a:off x="4946053" y="1781453"/>
              <a:ext cx="422589" cy="327805"/>
              <a:chOff x="3312" y="3312"/>
              <a:chExt cx="1296" cy="1008"/>
            </a:xfrm>
          </p:grpSpPr>
          <p:sp>
            <p:nvSpPr>
              <p:cNvPr id="209" name="Oval 9">
                <a:extLst>
                  <a:ext uri="{FF2B5EF4-FFF2-40B4-BE49-F238E27FC236}">
                    <a16:creationId xmlns:a16="http://schemas.microsoft.com/office/drawing/2014/main" id="{9EA98193-DE29-4148-8CC8-34F46C8978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12" y="3600"/>
                <a:ext cx="1296" cy="720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0" name="Oval 10">
                <a:extLst>
                  <a:ext uri="{FF2B5EF4-FFF2-40B4-BE49-F238E27FC236}">
                    <a16:creationId xmlns:a16="http://schemas.microsoft.com/office/drawing/2014/main" id="{4C362EA9-C17D-4D05-9AC8-103D4D4335A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44" y="3744"/>
                <a:ext cx="432" cy="43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1" name="Line 11">
                <a:extLst>
                  <a:ext uri="{FF2B5EF4-FFF2-40B4-BE49-F238E27FC236}">
                    <a16:creationId xmlns:a16="http://schemas.microsoft.com/office/drawing/2014/main" id="{506F6F48-4256-4F9F-8C99-6B655887B1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312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2" name="Line 12">
                <a:extLst>
                  <a:ext uri="{FF2B5EF4-FFF2-40B4-BE49-F238E27FC236}">
                    <a16:creationId xmlns:a16="http://schemas.microsoft.com/office/drawing/2014/main" id="{74B4D6DB-2206-422C-A4D5-619D83BD4CD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4176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3" name="Line 13">
                <a:extLst>
                  <a:ext uri="{FF2B5EF4-FFF2-40B4-BE49-F238E27FC236}">
                    <a16:creationId xmlns:a16="http://schemas.microsoft.com/office/drawing/2014/main" id="{A9078FA5-B800-446A-B204-8A1A25542AA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744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4" name="Line 14">
                <a:extLst>
                  <a:ext uri="{FF2B5EF4-FFF2-40B4-BE49-F238E27FC236}">
                    <a16:creationId xmlns:a16="http://schemas.microsoft.com/office/drawing/2014/main" id="{DCFA6843-269F-4ED4-A79A-25A06E0C18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032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5" name="Line 15">
                <a:extLst>
                  <a:ext uri="{FF2B5EF4-FFF2-40B4-BE49-F238E27FC236}">
                    <a16:creationId xmlns:a16="http://schemas.microsoft.com/office/drawing/2014/main" id="{EA09C800-EA9A-4A35-A777-4C73FE769AC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744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6" name="Line 16">
                <a:extLst>
                  <a:ext uri="{FF2B5EF4-FFF2-40B4-BE49-F238E27FC236}">
                    <a16:creationId xmlns:a16="http://schemas.microsoft.com/office/drawing/2014/main" id="{48F8FED1-194D-40D6-947A-811F8C9C2C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032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</p:grpSp>
        <p:sp>
          <p:nvSpPr>
            <p:cNvPr id="207" name="Freeform 19">
              <a:extLst>
                <a:ext uri="{FF2B5EF4-FFF2-40B4-BE49-F238E27FC236}">
                  <a16:creationId xmlns:a16="http://schemas.microsoft.com/office/drawing/2014/main" id="{5D7B1A5A-DE15-446B-A839-B5C012D7EFA2}"/>
                </a:ext>
              </a:extLst>
            </p:cNvPr>
            <p:cNvSpPr>
              <a:spLocks/>
            </p:cNvSpPr>
            <p:nvPr/>
          </p:nvSpPr>
          <p:spPr bwMode="auto">
            <a:xfrm rot="16818281" flipH="1">
              <a:off x="5302356" y="1930332"/>
              <a:ext cx="97" cy="74872"/>
            </a:xfrm>
            <a:custGeom>
              <a:avLst/>
              <a:gdLst>
                <a:gd name="T0" fmla="*/ 0 w 1"/>
                <a:gd name="T1" fmla="*/ 0 h 752"/>
                <a:gd name="T2" fmla="*/ 0 w 1"/>
                <a:gd name="T3" fmla="*/ 752 h 752"/>
                <a:gd name="T4" fmla="*/ 0 60000 65536"/>
                <a:gd name="T5" fmla="*/ 0 60000 65536"/>
                <a:gd name="T6" fmla="*/ 0 w 1"/>
                <a:gd name="T7" fmla="*/ 0 h 752"/>
                <a:gd name="T8" fmla="*/ 1 w 1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52">
                  <a:moveTo>
                    <a:pt x="0" y="0"/>
                  </a:moveTo>
                  <a:lnTo>
                    <a:pt x="0" y="752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</p:grpSp>
      <p:grpSp>
        <p:nvGrpSpPr>
          <p:cNvPr id="217" name="Groupe 216">
            <a:extLst>
              <a:ext uri="{FF2B5EF4-FFF2-40B4-BE49-F238E27FC236}">
                <a16:creationId xmlns:a16="http://schemas.microsoft.com/office/drawing/2014/main" id="{1D3A2929-E02E-4C59-ACD6-CE090644B2D2}"/>
              </a:ext>
            </a:extLst>
          </p:cNvPr>
          <p:cNvGrpSpPr/>
          <p:nvPr/>
        </p:nvGrpSpPr>
        <p:grpSpPr>
          <a:xfrm rot="11459076">
            <a:off x="10798742" y="1424883"/>
            <a:ext cx="337934" cy="339676"/>
            <a:chOff x="4993445" y="1734061"/>
            <a:chExt cx="346395" cy="422589"/>
          </a:xfrm>
        </p:grpSpPr>
        <p:grpSp>
          <p:nvGrpSpPr>
            <p:cNvPr id="218" name="Group 8">
              <a:extLst>
                <a:ext uri="{FF2B5EF4-FFF2-40B4-BE49-F238E27FC236}">
                  <a16:creationId xmlns:a16="http://schemas.microsoft.com/office/drawing/2014/main" id="{52421EF6-D951-4F7A-B88E-076D387BDAE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4722401">
              <a:off x="4946053" y="1781453"/>
              <a:ext cx="422589" cy="327805"/>
              <a:chOff x="3312" y="3312"/>
              <a:chExt cx="1296" cy="1008"/>
            </a:xfrm>
          </p:grpSpPr>
          <p:sp>
            <p:nvSpPr>
              <p:cNvPr id="223" name="Oval 9">
                <a:extLst>
                  <a:ext uri="{FF2B5EF4-FFF2-40B4-BE49-F238E27FC236}">
                    <a16:creationId xmlns:a16="http://schemas.microsoft.com/office/drawing/2014/main" id="{9EA98193-DE29-4148-8CC8-34F46C8978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12" y="3600"/>
                <a:ext cx="1296" cy="720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4" name="Oval 10">
                <a:extLst>
                  <a:ext uri="{FF2B5EF4-FFF2-40B4-BE49-F238E27FC236}">
                    <a16:creationId xmlns:a16="http://schemas.microsoft.com/office/drawing/2014/main" id="{4C362EA9-C17D-4D05-9AC8-103D4D4335A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44" y="3744"/>
                <a:ext cx="432" cy="43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5" name="Line 11">
                <a:extLst>
                  <a:ext uri="{FF2B5EF4-FFF2-40B4-BE49-F238E27FC236}">
                    <a16:creationId xmlns:a16="http://schemas.microsoft.com/office/drawing/2014/main" id="{506F6F48-4256-4F9F-8C99-6B655887B1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312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6" name="Line 12">
                <a:extLst>
                  <a:ext uri="{FF2B5EF4-FFF2-40B4-BE49-F238E27FC236}">
                    <a16:creationId xmlns:a16="http://schemas.microsoft.com/office/drawing/2014/main" id="{74B4D6DB-2206-422C-A4D5-619D83BD4CD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4176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7" name="Line 13">
                <a:extLst>
                  <a:ext uri="{FF2B5EF4-FFF2-40B4-BE49-F238E27FC236}">
                    <a16:creationId xmlns:a16="http://schemas.microsoft.com/office/drawing/2014/main" id="{A9078FA5-B800-446A-B204-8A1A25542AA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744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8" name="Line 14">
                <a:extLst>
                  <a:ext uri="{FF2B5EF4-FFF2-40B4-BE49-F238E27FC236}">
                    <a16:creationId xmlns:a16="http://schemas.microsoft.com/office/drawing/2014/main" id="{DCFA6843-269F-4ED4-A79A-25A06E0C18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032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9" name="Line 15">
                <a:extLst>
                  <a:ext uri="{FF2B5EF4-FFF2-40B4-BE49-F238E27FC236}">
                    <a16:creationId xmlns:a16="http://schemas.microsoft.com/office/drawing/2014/main" id="{EA09C800-EA9A-4A35-A777-4C73FE769AC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744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30" name="Line 16">
                <a:extLst>
                  <a:ext uri="{FF2B5EF4-FFF2-40B4-BE49-F238E27FC236}">
                    <a16:creationId xmlns:a16="http://schemas.microsoft.com/office/drawing/2014/main" id="{48F8FED1-194D-40D6-947A-811F8C9C2C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032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</p:grpSp>
        <p:sp>
          <p:nvSpPr>
            <p:cNvPr id="221" name="Freeform 19">
              <a:extLst>
                <a:ext uri="{FF2B5EF4-FFF2-40B4-BE49-F238E27FC236}">
                  <a16:creationId xmlns:a16="http://schemas.microsoft.com/office/drawing/2014/main" id="{5D7B1A5A-DE15-446B-A839-B5C012D7EFA2}"/>
                </a:ext>
              </a:extLst>
            </p:cNvPr>
            <p:cNvSpPr>
              <a:spLocks/>
            </p:cNvSpPr>
            <p:nvPr/>
          </p:nvSpPr>
          <p:spPr bwMode="auto">
            <a:xfrm rot="16818281" flipH="1">
              <a:off x="5302355" y="1930332"/>
              <a:ext cx="97" cy="74872"/>
            </a:xfrm>
            <a:custGeom>
              <a:avLst/>
              <a:gdLst>
                <a:gd name="T0" fmla="*/ 0 w 1"/>
                <a:gd name="T1" fmla="*/ 0 h 752"/>
                <a:gd name="T2" fmla="*/ 0 w 1"/>
                <a:gd name="T3" fmla="*/ 752 h 752"/>
                <a:gd name="T4" fmla="*/ 0 60000 65536"/>
                <a:gd name="T5" fmla="*/ 0 60000 65536"/>
                <a:gd name="T6" fmla="*/ 0 w 1"/>
                <a:gd name="T7" fmla="*/ 0 h 752"/>
                <a:gd name="T8" fmla="*/ 1 w 1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52">
                  <a:moveTo>
                    <a:pt x="0" y="0"/>
                  </a:moveTo>
                  <a:lnTo>
                    <a:pt x="0" y="752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</p:grpSp>
      <p:grpSp>
        <p:nvGrpSpPr>
          <p:cNvPr id="231" name="Group 8">
            <a:extLst>
              <a:ext uri="{FF2B5EF4-FFF2-40B4-BE49-F238E27FC236}">
                <a16:creationId xmlns:a16="http://schemas.microsoft.com/office/drawing/2014/main" id="{16D73747-753A-4EDA-B819-31C8ACAA2222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8638344" y="317883"/>
            <a:ext cx="689495" cy="599048"/>
            <a:chOff x="3312" y="3312"/>
            <a:chExt cx="1296" cy="1129"/>
          </a:xfrm>
        </p:grpSpPr>
        <p:sp>
          <p:nvSpPr>
            <p:cNvPr id="232" name="Oval 9">
              <a:extLst>
                <a:ext uri="{FF2B5EF4-FFF2-40B4-BE49-F238E27FC236}">
                  <a16:creationId xmlns:a16="http://schemas.microsoft.com/office/drawing/2014/main" id="{11722AAD-1827-4399-AB79-ADF84EC9059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312" y="3600"/>
              <a:ext cx="1296" cy="720"/>
            </a:xfrm>
            <a:prstGeom prst="ellipse">
              <a:avLst/>
            </a:prstGeom>
            <a:solidFill>
              <a:srgbClr val="FFD5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3" name="Oval 10">
              <a:extLst>
                <a:ext uri="{FF2B5EF4-FFF2-40B4-BE49-F238E27FC236}">
                  <a16:creationId xmlns:a16="http://schemas.microsoft.com/office/drawing/2014/main" id="{4D4F67A8-2D16-46AF-8187-5FCE6A52E3D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3516" y="3610"/>
              <a:ext cx="831" cy="83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r>
                <a:rPr lang="fr-FR" sz="1155" dirty="0" smtClean="0"/>
                <a:t>ED</a:t>
              </a:r>
              <a:endParaRPr lang="fr-FR" sz="1155" dirty="0"/>
            </a:p>
          </p:txBody>
        </p:sp>
        <p:sp>
          <p:nvSpPr>
            <p:cNvPr id="234" name="Line 11">
              <a:extLst>
                <a:ext uri="{FF2B5EF4-FFF2-40B4-BE49-F238E27FC236}">
                  <a16:creationId xmlns:a16="http://schemas.microsoft.com/office/drawing/2014/main" id="{F9B39A39-66C6-455C-B68C-550D5ACCE92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312" y="3312"/>
              <a:ext cx="432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5" name="Line 12">
              <a:extLst>
                <a:ext uri="{FF2B5EF4-FFF2-40B4-BE49-F238E27FC236}">
                  <a16:creationId xmlns:a16="http://schemas.microsoft.com/office/drawing/2014/main" id="{AB07D15F-35F2-4860-A5B2-9EA27ECA849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4176" y="3312"/>
              <a:ext cx="432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6" name="Line 13">
              <a:extLst>
                <a:ext uri="{FF2B5EF4-FFF2-40B4-BE49-F238E27FC236}">
                  <a16:creationId xmlns:a16="http://schemas.microsoft.com/office/drawing/2014/main" id="{57406A99-B094-407E-AD6E-9EFBC1EDF29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744" y="3312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7" name="Line 14">
              <a:extLst>
                <a:ext uri="{FF2B5EF4-FFF2-40B4-BE49-F238E27FC236}">
                  <a16:creationId xmlns:a16="http://schemas.microsoft.com/office/drawing/2014/main" id="{A7857B75-9BA7-4855-AABC-486CC88BC49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4032" y="3312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8" name="Line 15">
              <a:extLst>
                <a:ext uri="{FF2B5EF4-FFF2-40B4-BE49-F238E27FC236}">
                  <a16:creationId xmlns:a16="http://schemas.microsoft.com/office/drawing/2014/main" id="{24C97120-AEDC-4E0A-B6D8-1DACE4552FC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3744" y="3312"/>
              <a:ext cx="144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9" name="Line 16">
              <a:extLst>
                <a:ext uri="{FF2B5EF4-FFF2-40B4-BE49-F238E27FC236}">
                  <a16:creationId xmlns:a16="http://schemas.microsoft.com/office/drawing/2014/main" id="{B56DDA1F-C298-488D-BF6E-634117BA099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032" y="3312"/>
              <a:ext cx="144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</p:grpSp>
      <p:grpSp>
        <p:nvGrpSpPr>
          <p:cNvPr id="240" name="Group 17">
            <a:extLst>
              <a:ext uri="{FF2B5EF4-FFF2-40B4-BE49-F238E27FC236}">
                <a16:creationId xmlns:a16="http://schemas.microsoft.com/office/drawing/2014/main" id="{F08E62A7-D80B-4928-905C-4FB4157DB40E}"/>
              </a:ext>
            </a:extLst>
          </p:cNvPr>
          <p:cNvGrpSpPr>
            <a:grpSpLocks/>
          </p:cNvGrpSpPr>
          <p:nvPr/>
        </p:nvGrpSpPr>
        <p:grpSpPr bwMode="auto">
          <a:xfrm rot="18945838" flipH="1">
            <a:off x="9196981" y="1144596"/>
            <a:ext cx="165813" cy="240173"/>
            <a:chOff x="6561" y="2704"/>
            <a:chExt cx="1620" cy="900"/>
          </a:xfrm>
        </p:grpSpPr>
        <p:sp>
          <p:nvSpPr>
            <p:cNvPr id="241" name="Oval 18">
              <a:extLst>
                <a:ext uri="{FF2B5EF4-FFF2-40B4-BE49-F238E27FC236}">
                  <a16:creationId xmlns:a16="http://schemas.microsoft.com/office/drawing/2014/main" id="{C1AB5E81-CA5E-4267-AFB4-093B8FF02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1" y="2704"/>
              <a:ext cx="1620" cy="900"/>
            </a:xfrm>
            <a:prstGeom prst="ellipse">
              <a:avLst/>
            </a:prstGeom>
            <a:solidFill>
              <a:srgbClr val="FFA27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155">
                <a:latin typeface="Calibri" pitchFamily="34" charset="0"/>
              </a:endParaRPr>
            </a:p>
          </p:txBody>
        </p:sp>
        <p:sp>
          <p:nvSpPr>
            <p:cNvPr id="242" name="Freeform 19">
              <a:extLst>
                <a:ext uri="{FF2B5EF4-FFF2-40B4-BE49-F238E27FC236}">
                  <a16:creationId xmlns:a16="http://schemas.microsoft.com/office/drawing/2014/main" id="{0AC8DB34-9A8E-4393-A1A6-4A0A5CC66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3" y="2794"/>
              <a:ext cx="1" cy="752"/>
            </a:xfrm>
            <a:custGeom>
              <a:avLst/>
              <a:gdLst>
                <a:gd name="T0" fmla="*/ 0 w 1"/>
                <a:gd name="T1" fmla="*/ 0 h 752"/>
                <a:gd name="T2" fmla="*/ 0 w 1"/>
                <a:gd name="T3" fmla="*/ 752 h 752"/>
                <a:gd name="T4" fmla="*/ 0 60000 65536"/>
                <a:gd name="T5" fmla="*/ 0 60000 65536"/>
                <a:gd name="T6" fmla="*/ 0 w 1"/>
                <a:gd name="T7" fmla="*/ 0 h 752"/>
                <a:gd name="T8" fmla="*/ 1 w 1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52">
                  <a:moveTo>
                    <a:pt x="0" y="0"/>
                  </a:moveTo>
                  <a:lnTo>
                    <a:pt x="0" y="752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  <p:sp>
          <p:nvSpPr>
            <p:cNvPr id="243" name="Freeform 20">
              <a:extLst>
                <a:ext uri="{FF2B5EF4-FFF2-40B4-BE49-F238E27FC236}">
                  <a16:creationId xmlns:a16="http://schemas.microsoft.com/office/drawing/2014/main" id="{B9F7AEBB-5D00-4B63-8D3D-011691A1C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1" y="2794"/>
              <a:ext cx="1" cy="774"/>
            </a:xfrm>
            <a:custGeom>
              <a:avLst/>
              <a:gdLst>
                <a:gd name="T0" fmla="*/ 0 w 1"/>
                <a:gd name="T1" fmla="*/ 0 h 774"/>
                <a:gd name="T2" fmla="*/ 0 w 1"/>
                <a:gd name="T3" fmla="*/ 774 h 774"/>
                <a:gd name="T4" fmla="*/ 0 60000 65536"/>
                <a:gd name="T5" fmla="*/ 0 60000 65536"/>
                <a:gd name="T6" fmla="*/ 0 w 1"/>
                <a:gd name="T7" fmla="*/ 0 h 774"/>
                <a:gd name="T8" fmla="*/ 1 w 1"/>
                <a:gd name="T9" fmla="*/ 774 h 77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74">
                  <a:moveTo>
                    <a:pt x="0" y="0"/>
                  </a:moveTo>
                  <a:lnTo>
                    <a:pt x="0" y="774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</p:grpSp>
      <p:sp>
        <p:nvSpPr>
          <p:cNvPr id="244" name="ZoneTexte 243">
            <a:extLst>
              <a:ext uri="{FF2B5EF4-FFF2-40B4-BE49-F238E27FC236}">
                <a16:creationId xmlns:a16="http://schemas.microsoft.com/office/drawing/2014/main" id="{40F0F26E-1AE9-B24E-83A4-146AF0AE3566}"/>
              </a:ext>
            </a:extLst>
          </p:cNvPr>
          <p:cNvSpPr txBox="1"/>
          <p:nvPr/>
        </p:nvSpPr>
        <p:spPr>
          <a:xfrm>
            <a:off x="416136" y="4341076"/>
            <a:ext cx="2492470" cy="2365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96">
              <a:defRPr/>
            </a:pPr>
            <a:r>
              <a:rPr lang="fr-FR" sz="1000" b="1" dirty="0" smtClean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COMPORTEMENTS ATTENDUS </a:t>
            </a:r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endParaRPr lang="fr-FR" sz="1000" b="1" dirty="0" smtClean="0">
              <a:solidFill>
                <a:srgbClr val="EC30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defTabSz="586496"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Utilisateurs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Lire 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Jouer le duel (port du ballon)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servir des soutiens (passe)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Soutiens/accélérateur/ continuité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marquer</a:t>
            </a:r>
          </a:p>
          <a:p>
            <a:pPr algn="just" defTabSz="586496">
              <a:defRPr/>
            </a:pPr>
            <a:endParaRPr lang="fr-FR" sz="1000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defTabSz="586496"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Opposants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S’organiser en défense pour toucher ou plaquer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replacer derrière la ligne de Hors Jeu</a:t>
            </a:r>
          </a:p>
          <a:p>
            <a:pPr algn="just" defTabSz="586496">
              <a:defRPr/>
            </a:pPr>
            <a:endParaRPr lang="fr-FR" sz="770" b="1" dirty="0">
              <a:solidFill>
                <a:srgbClr val="EC30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5" name="Graphique 77" descr="Questions">
            <a:extLst>
              <a:ext uri="{FF2B5EF4-FFF2-40B4-BE49-F238E27FC236}">
                <a16:creationId xmlns:a16="http://schemas.microsoft.com/office/drawing/2014/main" id="{20BB66EC-DFF1-9A43-B2B5-F59E268978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56614" y="2452524"/>
            <a:ext cx="293260" cy="293260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 flipH="1" flipV="1">
            <a:off x="8600551" y="1218960"/>
            <a:ext cx="618757" cy="19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3c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962060" y="3695987"/>
            <a:ext cx="4363820" cy="245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8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39B5E6B-5243-9447-85D0-D933E2F2D79A}"/>
              </a:ext>
            </a:extLst>
          </p:cNvPr>
          <p:cNvSpPr txBox="1"/>
          <p:nvPr/>
        </p:nvSpPr>
        <p:spPr>
          <a:xfrm>
            <a:off x="443345" y="820695"/>
            <a:ext cx="24652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DANS </a:t>
            </a:r>
            <a:r>
              <a:rPr lang="fr-FR" sz="1000" b="1" dirty="0" smtClean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CETTE SITUATION LE JOUEUR VA : </a:t>
            </a:r>
            <a:r>
              <a:rPr lang="fr-FR" sz="1000" b="1" dirty="0" smtClean="0"/>
              <a:t>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COURIR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EVITER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PASSER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TOUCHER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 REPLACER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MARQUER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PLAQUER</a:t>
            </a:r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0F0F26E-1AE9-B24E-83A4-146AF0AE3566}"/>
              </a:ext>
            </a:extLst>
          </p:cNvPr>
          <p:cNvSpPr txBox="1"/>
          <p:nvPr/>
        </p:nvSpPr>
        <p:spPr>
          <a:xfrm>
            <a:off x="424413" y="2527571"/>
            <a:ext cx="2485889" cy="17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96">
              <a:defRPr/>
            </a:pPr>
            <a:r>
              <a:rPr lang="fr-FR" sz="105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ORGANISATION : </a:t>
            </a:r>
            <a:endParaRPr lang="fr-FR" sz="1050" b="1" dirty="0" smtClean="0">
              <a:solidFill>
                <a:srgbClr val="EC30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Tracer un terrain avec des lignes de couleurs différentes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Mettre des plots pour les Opposants et les Utilisateurs afin qu’il aient un repère de départ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 que le ballon est attrapé par le Rouge (Utilisateur), les Bleus (Opposants) peuvent monter</a:t>
            </a:r>
          </a:p>
          <a:p>
            <a:pPr algn="just" defTabSz="586496">
              <a:defRPr/>
            </a:pPr>
            <a:endParaRPr lang="fr-FR" sz="770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defTabSz="586496">
              <a:defRPr/>
            </a:pPr>
            <a:endParaRPr lang="fr-FR" sz="770" b="1" dirty="0">
              <a:solidFill>
                <a:srgbClr val="EC30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32A73092-BE21-044F-8721-0E703C5D35B4}"/>
              </a:ext>
            </a:extLst>
          </p:cNvPr>
          <p:cNvSpPr/>
          <p:nvPr/>
        </p:nvSpPr>
        <p:spPr>
          <a:xfrm>
            <a:off x="6962060" y="611305"/>
            <a:ext cx="4271893" cy="2424588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496">
              <a:defRPr/>
            </a:pPr>
            <a:endParaRPr lang="fr-FR" sz="1155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5DA858E-2879-AD43-B0DF-744F820EBFB6}"/>
              </a:ext>
            </a:extLst>
          </p:cNvPr>
          <p:cNvCxnSpPr>
            <a:cxnSpLocks/>
          </p:cNvCxnSpPr>
          <p:nvPr/>
        </p:nvCxnSpPr>
        <p:spPr>
          <a:xfrm>
            <a:off x="2972079" y="782444"/>
            <a:ext cx="0" cy="5756901"/>
          </a:xfrm>
          <a:prstGeom prst="line">
            <a:avLst/>
          </a:prstGeom>
          <a:ln w="19050">
            <a:solidFill>
              <a:srgbClr val="EC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7144B111-36FB-8C4B-9008-78B4E1F92DCF}"/>
              </a:ext>
            </a:extLst>
          </p:cNvPr>
          <p:cNvSpPr txBox="1"/>
          <p:nvPr/>
        </p:nvSpPr>
        <p:spPr>
          <a:xfrm>
            <a:off x="3313394" y="816352"/>
            <a:ext cx="228384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MATÉRIEL : </a:t>
            </a:r>
          </a:p>
          <a:p>
            <a:pPr algn="just"/>
            <a:r>
              <a:rPr lang="fr-FR" sz="1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Plots, ballons, </a:t>
            </a: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chasubles</a:t>
            </a:r>
          </a:p>
          <a:p>
            <a:pPr algn="just"/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sz="1000" b="1" dirty="0" smtClean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TERRAIN : </a:t>
            </a:r>
            <a:endParaRPr lang="fr-FR" sz="1000" b="1" dirty="0">
              <a:solidFill>
                <a:srgbClr val="EC30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18x22</a:t>
            </a:r>
          </a:p>
          <a:p>
            <a:pPr algn="just"/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sz="1000" b="1" dirty="0" smtClean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FORME DE JEU 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Toucher 2s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Jeu au Contact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sz="1000" b="1" dirty="0">
              <a:solidFill>
                <a:srgbClr val="EC30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540F8C00-F36E-A74D-9FE8-5F68B219878D}"/>
              </a:ext>
            </a:extLst>
          </p:cNvPr>
          <p:cNvSpPr txBox="1"/>
          <p:nvPr/>
        </p:nvSpPr>
        <p:spPr>
          <a:xfrm>
            <a:off x="3313394" y="2306372"/>
            <a:ext cx="22926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b="1" dirty="0" smtClean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RÔLE DE L’EDUCATEUR </a:t>
            </a:r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Animer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Faire des arrêts sur </a:t>
            </a: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image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Apporter des corrections</a:t>
            </a:r>
          </a:p>
          <a:p>
            <a:pPr algn="just"/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D6F8FF-330F-3E45-AD97-8A0E626ABA0A}"/>
              </a:ext>
            </a:extLst>
          </p:cNvPr>
          <p:cNvSpPr/>
          <p:nvPr/>
        </p:nvSpPr>
        <p:spPr>
          <a:xfrm>
            <a:off x="3297833" y="4341076"/>
            <a:ext cx="2245230" cy="980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VARIABLES :</a:t>
            </a:r>
          </a:p>
          <a:p>
            <a:pPr marL="109968" indent="-109968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Varier la défense (nombre)</a:t>
            </a:r>
          </a:p>
          <a:p>
            <a:pPr marL="109968" indent="-109968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Organiser la défense (de coté, de face…)</a:t>
            </a:r>
          </a:p>
          <a:p>
            <a:pPr marL="109968" indent="-109968">
              <a:buFont typeface="Arial" panose="020B0604020202020204" pitchFamily="34" charset="0"/>
              <a:buChar char="•"/>
              <a:defRPr/>
            </a:pPr>
            <a:endParaRPr lang="fr-FR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defRPr/>
            </a:pPr>
            <a:endParaRPr lang="fr-FR" sz="770" b="1" dirty="0">
              <a:solidFill>
                <a:srgbClr val="FFC00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0" name="Graphique 99" descr="Ballon de rugby">
            <a:extLst>
              <a:ext uri="{FF2B5EF4-FFF2-40B4-BE49-F238E27FC236}">
                <a16:creationId xmlns:a16="http://schemas.microsoft.com/office/drawing/2014/main" id="{FCFE9A89-D595-3744-9D5A-A64D8D196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9325309">
            <a:off x="3069531" y="822889"/>
            <a:ext cx="187331" cy="197701"/>
          </a:xfrm>
          <a:prstGeom prst="rect">
            <a:avLst/>
          </a:prstGeom>
        </p:spPr>
      </p:pic>
      <p:pic>
        <p:nvPicPr>
          <p:cNvPr id="101" name="Graphique 100" descr="Pouce en haut">
            <a:extLst>
              <a:ext uri="{FF2B5EF4-FFF2-40B4-BE49-F238E27FC236}">
                <a16:creationId xmlns:a16="http://schemas.microsoft.com/office/drawing/2014/main" id="{3512929E-35BE-E740-AB39-FB88E3D065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1988" y="4316154"/>
            <a:ext cx="207094" cy="207094"/>
          </a:xfrm>
          <a:prstGeom prst="rect">
            <a:avLst/>
          </a:prstGeom>
        </p:spPr>
      </p:pic>
      <p:pic>
        <p:nvPicPr>
          <p:cNvPr id="102" name="Graphique 101" descr="Profil féminin">
            <a:extLst>
              <a:ext uri="{FF2B5EF4-FFF2-40B4-BE49-F238E27FC236}">
                <a16:creationId xmlns:a16="http://schemas.microsoft.com/office/drawing/2014/main" id="{E71F1722-F4D9-F941-8D6C-748E38BDD7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60809" y="2297933"/>
            <a:ext cx="204121" cy="204121"/>
          </a:xfrm>
          <a:prstGeom prst="rect">
            <a:avLst/>
          </a:prstGeom>
        </p:spPr>
      </p:pic>
      <p:sp>
        <p:nvSpPr>
          <p:cNvPr id="273" name="Ovale">
            <a:extLst>
              <a:ext uri="{FF2B5EF4-FFF2-40B4-BE49-F238E27FC236}">
                <a16:creationId xmlns:a16="http://schemas.microsoft.com/office/drawing/2014/main" id="{47BEF800-0490-41BB-9477-131ED062F4F5}"/>
              </a:ext>
            </a:extLst>
          </p:cNvPr>
          <p:cNvSpPr/>
          <p:nvPr/>
        </p:nvSpPr>
        <p:spPr>
          <a:xfrm>
            <a:off x="7380843" y="1361465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000000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274" name="Ovale">
            <a:extLst>
              <a:ext uri="{FF2B5EF4-FFF2-40B4-BE49-F238E27FC236}">
                <a16:creationId xmlns:a16="http://schemas.microsoft.com/office/drawing/2014/main" id="{83697FBA-4EC6-49C5-8119-A9BF6CFA2F66}"/>
              </a:ext>
            </a:extLst>
          </p:cNvPr>
          <p:cNvSpPr/>
          <p:nvPr/>
        </p:nvSpPr>
        <p:spPr>
          <a:xfrm>
            <a:off x="8508186" y="1248308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000000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283" name="Ovale">
            <a:extLst>
              <a:ext uri="{FF2B5EF4-FFF2-40B4-BE49-F238E27FC236}">
                <a16:creationId xmlns:a16="http://schemas.microsoft.com/office/drawing/2014/main" id="{3308C426-876A-40B7-94CD-931AD5F3382A}"/>
              </a:ext>
            </a:extLst>
          </p:cNvPr>
          <p:cNvSpPr/>
          <p:nvPr/>
        </p:nvSpPr>
        <p:spPr>
          <a:xfrm>
            <a:off x="7934408" y="2271934"/>
            <a:ext cx="92365" cy="92365"/>
          </a:xfrm>
          <a:prstGeom prst="ellipse">
            <a:avLst/>
          </a:prstGeom>
          <a:solidFill>
            <a:srgbClr val="E71E05"/>
          </a:solidFill>
          <a:ln w="12700">
            <a:solidFill>
              <a:srgbClr val="E71E05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288" name="Ovale">
            <a:extLst>
              <a:ext uri="{FF2B5EF4-FFF2-40B4-BE49-F238E27FC236}">
                <a16:creationId xmlns:a16="http://schemas.microsoft.com/office/drawing/2014/main" id="{BEC67A90-353A-4A38-837E-FA43B70D8F80}"/>
              </a:ext>
            </a:extLst>
          </p:cNvPr>
          <p:cNvSpPr/>
          <p:nvPr/>
        </p:nvSpPr>
        <p:spPr>
          <a:xfrm>
            <a:off x="9273394" y="1361508"/>
            <a:ext cx="92365" cy="92365"/>
          </a:xfrm>
          <a:prstGeom prst="ellipse">
            <a:avLst/>
          </a:prstGeom>
          <a:solidFill>
            <a:srgbClr val="3366FF"/>
          </a:solidFill>
          <a:ln w="12700">
            <a:solidFill>
              <a:srgbClr val="3366FF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289" name="Ovale">
            <a:extLst>
              <a:ext uri="{FF2B5EF4-FFF2-40B4-BE49-F238E27FC236}">
                <a16:creationId xmlns:a16="http://schemas.microsoft.com/office/drawing/2014/main" id="{AB15EBDF-722E-4268-A099-7A5353177A6B}"/>
              </a:ext>
            </a:extLst>
          </p:cNvPr>
          <p:cNvSpPr/>
          <p:nvPr/>
        </p:nvSpPr>
        <p:spPr>
          <a:xfrm>
            <a:off x="10669171" y="1553233"/>
            <a:ext cx="92365" cy="92365"/>
          </a:xfrm>
          <a:prstGeom prst="ellipse">
            <a:avLst/>
          </a:prstGeom>
          <a:solidFill>
            <a:srgbClr val="3366FF"/>
          </a:solidFill>
          <a:ln w="12700">
            <a:solidFill>
              <a:srgbClr val="3366FF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1411" dirty="0">
                <a:solidFill>
                  <a:srgbClr val="FFFFFF"/>
                </a:solidFill>
                <a:latin typeface="Calibri" panose="020F0502020204030204"/>
                <a:sym typeface="Helvetica Neue Medium"/>
              </a:rPr>
              <a:t>       </a:t>
            </a:r>
            <a:endParaRPr sz="1411" dirty="0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290" name="Ovale">
            <a:extLst>
              <a:ext uri="{FF2B5EF4-FFF2-40B4-BE49-F238E27FC236}">
                <a16:creationId xmlns:a16="http://schemas.microsoft.com/office/drawing/2014/main" id="{235816EA-C1EF-4FB3-B90A-3631C256EC70}"/>
              </a:ext>
            </a:extLst>
          </p:cNvPr>
          <p:cNvSpPr/>
          <p:nvPr/>
        </p:nvSpPr>
        <p:spPr>
          <a:xfrm>
            <a:off x="10269157" y="2497825"/>
            <a:ext cx="92365" cy="92365"/>
          </a:xfrm>
          <a:prstGeom prst="ellipse">
            <a:avLst/>
          </a:prstGeom>
          <a:solidFill>
            <a:srgbClr val="3366FF"/>
          </a:solidFill>
          <a:ln w="12700">
            <a:solidFill>
              <a:srgbClr val="3366FF"/>
            </a:solidFill>
            <a:miter lim="400000"/>
          </a:ln>
        </p:spPr>
        <p:txBody>
          <a:bodyPr lIns="32584" tIns="32584" rIns="32584" bIns="32584" anchor="ctr"/>
          <a:lstStyle/>
          <a:p>
            <a:pPr defTabSz="586496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1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grpSp>
        <p:nvGrpSpPr>
          <p:cNvPr id="314" name="Groupe 313">
            <a:extLst>
              <a:ext uri="{FF2B5EF4-FFF2-40B4-BE49-F238E27FC236}">
                <a16:creationId xmlns:a16="http://schemas.microsoft.com/office/drawing/2014/main" id="{1D3A2929-E02E-4C59-ACD6-CE090644B2D2}"/>
              </a:ext>
            </a:extLst>
          </p:cNvPr>
          <p:cNvGrpSpPr/>
          <p:nvPr/>
        </p:nvGrpSpPr>
        <p:grpSpPr>
          <a:xfrm rot="11459076">
            <a:off x="9295030" y="1102259"/>
            <a:ext cx="347222" cy="339676"/>
            <a:chOff x="4993445" y="1734061"/>
            <a:chExt cx="355916" cy="422589"/>
          </a:xfrm>
        </p:grpSpPr>
        <p:grpSp>
          <p:nvGrpSpPr>
            <p:cNvPr id="315" name="Group 8">
              <a:extLst>
                <a:ext uri="{FF2B5EF4-FFF2-40B4-BE49-F238E27FC236}">
                  <a16:creationId xmlns:a16="http://schemas.microsoft.com/office/drawing/2014/main" id="{52421EF6-D951-4F7A-B88E-076D387BDAE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4722401">
              <a:off x="4946053" y="1781453"/>
              <a:ext cx="422589" cy="327805"/>
              <a:chOff x="3312" y="3312"/>
              <a:chExt cx="1296" cy="1008"/>
            </a:xfrm>
          </p:grpSpPr>
          <p:sp>
            <p:nvSpPr>
              <p:cNvPr id="320" name="Oval 9">
                <a:extLst>
                  <a:ext uri="{FF2B5EF4-FFF2-40B4-BE49-F238E27FC236}">
                    <a16:creationId xmlns:a16="http://schemas.microsoft.com/office/drawing/2014/main" id="{9EA98193-DE29-4148-8CC8-34F46C8978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12" y="3600"/>
                <a:ext cx="1296" cy="720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1" name="Oval 10">
                <a:extLst>
                  <a:ext uri="{FF2B5EF4-FFF2-40B4-BE49-F238E27FC236}">
                    <a16:creationId xmlns:a16="http://schemas.microsoft.com/office/drawing/2014/main" id="{4C362EA9-C17D-4D05-9AC8-103D4D4335A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44" y="3744"/>
                <a:ext cx="432" cy="43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2" name="Line 11">
                <a:extLst>
                  <a:ext uri="{FF2B5EF4-FFF2-40B4-BE49-F238E27FC236}">
                    <a16:creationId xmlns:a16="http://schemas.microsoft.com/office/drawing/2014/main" id="{506F6F48-4256-4F9F-8C99-6B655887B1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312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3" name="Line 12">
                <a:extLst>
                  <a:ext uri="{FF2B5EF4-FFF2-40B4-BE49-F238E27FC236}">
                    <a16:creationId xmlns:a16="http://schemas.microsoft.com/office/drawing/2014/main" id="{74B4D6DB-2206-422C-A4D5-619D83BD4CD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4176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4" name="Line 13">
                <a:extLst>
                  <a:ext uri="{FF2B5EF4-FFF2-40B4-BE49-F238E27FC236}">
                    <a16:creationId xmlns:a16="http://schemas.microsoft.com/office/drawing/2014/main" id="{A9078FA5-B800-446A-B204-8A1A25542AA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744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5" name="Line 14">
                <a:extLst>
                  <a:ext uri="{FF2B5EF4-FFF2-40B4-BE49-F238E27FC236}">
                    <a16:creationId xmlns:a16="http://schemas.microsoft.com/office/drawing/2014/main" id="{DCFA6843-269F-4ED4-A79A-25A06E0C18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032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6" name="Line 15">
                <a:extLst>
                  <a:ext uri="{FF2B5EF4-FFF2-40B4-BE49-F238E27FC236}">
                    <a16:creationId xmlns:a16="http://schemas.microsoft.com/office/drawing/2014/main" id="{EA09C800-EA9A-4A35-A777-4C73FE769AC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744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27" name="Line 16">
                <a:extLst>
                  <a:ext uri="{FF2B5EF4-FFF2-40B4-BE49-F238E27FC236}">
                    <a16:creationId xmlns:a16="http://schemas.microsoft.com/office/drawing/2014/main" id="{48F8FED1-194D-40D6-947A-811F8C9C2C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032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</p:grpSp>
        <p:grpSp>
          <p:nvGrpSpPr>
            <p:cNvPr id="316" name="Group 17">
              <a:extLst>
                <a:ext uri="{FF2B5EF4-FFF2-40B4-BE49-F238E27FC236}">
                  <a16:creationId xmlns:a16="http://schemas.microsoft.com/office/drawing/2014/main" id="{335B55DE-6F89-453E-A754-2E6C35886611}"/>
                </a:ext>
              </a:extLst>
            </p:cNvPr>
            <p:cNvGrpSpPr>
              <a:grpSpLocks/>
            </p:cNvGrpSpPr>
            <p:nvPr/>
          </p:nvGrpSpPr>
          <p:grpSpPr bwMode="auto">
            <a:xfrm rot="16818281" flipH="1">
              <a:off x="5266871" y="1889010"/>
              <a:ext cx="87917" cy="77062"/>
              <a:chOff x="6921" y="2794"/>
              <a:chExt cx="903" cy="774"/>
            </a:xfrm>
          </p:grpSpPr>
          <p:sp>
            <p:nvSpPr>
              <p:cNvPr id="318" name="Freeform 19">
                <a:extLst>
                  <a:ext uri="{FF2B5EF4-FFF2-40B4-BE49-F238E27FC236}">
                    <a16:creationId xmlns:a16="http://schemas.microsoft.com/office/drawing/2014/main" id="{5D7B1A5A-DE15-446B-A839-B5C012D7E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3" y="2794"/>
                <a:ext cx="1" cy="752"/>
              </a:xfrm>
              <a:custGeom>
                <a:avLst/>
                <a:gdLst>
                  <a:gd name="T0" fmla="*/ 0 w 1"/>
                  <a:gd name="T1" fmla="*/ 0 h 752"/>
                  <a:gd name="T2" fmla="*/ 0 w 1"/>
                  <a:gd name="T3" fmla="*/ 752 h 752"/>
                  <a:gd name="T4" fmla="*/ 0 60000 65536"/>
                  <a:gd name="T5" fmla="*/ 0 60000 65536"/>
                  <a:gd name="T6" fmla="*/ 0 w 1"/>
                  <a:gd name="T7" fmla="*/ 0 h 752"/>
                  <a:gd name="T8" fmla="*/ 1 w 1"/>
                  <a:gd name="T9" fmla="*/ 752 h 75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752">
                    <a:moveTo>
                      <a:pt x="0" y="0"/>
                    </a:moveTo>
                    <a:lnTo>
                      <a:pt x="0" y="752"/>
                    </a:lnTo>
                  </a:path>
                </a:pathLst>
              </a:custGeom>
              <a:solidFill>
                <a:srgbClr val="FFA273"/>
              </a:solidFill>
              <a:ln w="9525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155"/>
              </a:p>
            </p:txBody>
          </p:sp>
          <p:sp>
            <p:nvSpPr>
              <p:cNvPr id="319" name="Freeform 20">
                <a:extLst>
                  <a:ext uri="{FF2B5EF4-FFF2-40B4-BE49-F238E27FC236}">
                    <a16:creationId xmlns:a16="http://schemas.microsoft.com/office/drawing/2014/main" id="{FAF963E1-E88C-429F-91F0-C4439B320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1" y="2794"/>
                <a:ext cx="1" cy="774"/>
              </a:xfrm>
              <a:custGeom>
                <a:avLst/>
                <a:gdLst>
                  <a:gd name="T0" fmla="*/ 0 w 1"/>
                  <a:gd name="T1" fmla="*/ 0 h 774"/>
                  <a:gd name="T2" fmla="*/ 0 w 1"/>
                  <a:gd name="T3" fmla="*/ 774 h 774"/>
                  <a:gd name="T4" fmla="*/ 0 60000 65536"/>
                  <a:gd name="T5" fmla="*/ 0 60000 65536"/>
                  <a:gd name="T6" fmla="*/ 0 w 1"/>
                  <a:gd name="T7" fmla="*/ 0 h 774"/>
                  <a:gd name="T8" fmla="*/ 1 w 1"/>
                  <a:gd name="T9" fmla="*/ 774 h 77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774">
                    <a:moveTo>
                      <a:pt x="0" y="0"/>
                    </a:moveTo>
                    <a:lnTo>
                      <a:pt x="0" y="774"/>
                    </a:lnTo>
                  </a:path>
                </a:pathLst>
              </a:custGeom>
              <a:solidFill>
                <a:srgbClr val="FFA273"/>
              </a:solidFill>
              <a:ln w="9525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155"/>
              </a:p>
            </p:txBody>
          </p:sp>
        </p:grpSp>
      </p:grpSp>
      <p:grpSp>
        <p:nvGrpSpPr>
          <p:cNvPr id="328" name="Groupe 327">
            <a:extLst>
              <a:ext uri="{FF2B5EF4-FFF2-40B4-BE49-F238E27FC236}">
                <a16:creationId xmlns:a16="http://schemas.microsoft.com/office/drawing/2014/main" id="{F0C5676A-26B4-4994-B4E1-DEA9A2101910}"/>
              </a:ext>
            </a:extLst>
          </p:cNvPr>
          <p:cNvGrpSpPr/>
          <p:nvPr/>
        </p:nvGrpSpPr>
        <p:grpSpPr>
          <a:xfrm rot="894307">
            <a:off x="8217211" y="1066484"/>
            <a:ext cx="269745" cy="298515"/>
            <a:chOff x="5122011" y="551675"/>
            <a:chExt cx="346395" cy="422589"/>
          </a:xfrm>
        </p:grpSpPr>
        <p:grpSp>
          <p:nvGrpSpPr>
            <p:cNvPr id="329" name="Group 8">
              <a:extLst>
                <a:ext uri="{FF2B5EF4-FFF2-40B4-BE49-F238E27FC236}">
                  <a16:creationId xmlns:a16="http://schemas.microsoft.com/office/drawing/2014/main" id="{09AC7333-23BE-45CE-A050-1A7D047B269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4722401">
              <a:off x="5074619" y="599067"/>
              <a:ext cx="422589" cy="327805"/>
              <a:chOff x="3312" y="3312"/>
              <a:chExt cx="1296" cy="1008"/>
            </a:xfrm>
          </p:grpSpPr>
          <p:sp>
            <p:nvSpPr>
              <p:cNvPr id="334" name="Oval 9">
                <a:extLst>
                  <a:ext uri="{FF2B5EF4-FFF2-40B4-BE49-F238E27FC236}">
                    <a16:creationId xmlns:a16="http://schemas.microsoft.com/office/drawing/2014/main" id="{54E51ABC-3232-49CC-8F95-17B8FCDE6AB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12" y="3600"/>
                <a:ext cx="1296" cy="72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5" name="Oval 10">
                <a:extLst>
                  <a:ext uri="{FF2B5EF4-FFF2-40B4-BE49-F238E27FC236}">
                    <a16:creationId xmlns:a16="http://schemas.microsoft.com/office/drawing/2014/main" id="{37678247-0DEA-4AB5-A064-BC4D9E560E9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44" y="3744"/>
                <a:ext cx="432" cy="43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6" name="Line 11">
                <a:extLst>
                  <a:ext uri="{FF2B5EF4-FFF2-40B4-BE49-F238E27FC236}">
                    <a16:creationId xmlns:a16="http://schemas.microsoft.com/office/drawing/2014/main" id="{751F9C02-77F7-4590-8942-D43D499E748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312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7" name="Line 12">
                <a:extLst>
                  <a:ext uri="{FF2B5EF4-FFF2-40B4-BE49-F238E27FC236}">
                    <a16:creationId xmlns:a16="http://schemas.microsoft.com/office/drawing/2014/main" id="{D1D2F350-FB8D-42C1-95B6-95F2C787E2C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4176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8" name="Line 13">
                <a:extLst>
                  <a:ext uri="{FF2B5EF4-FFF2-40B4-BE49-F238E27FC236}">
                    <a16:creationId xmlns:a16="http://schemas.microsoft.com/office/drawing/2014/main" id="{9450F35C-B558-4AD0-A210-AEF44D7CABD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744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39" name="Line 14">
                <a:extLst>
                  <a:ext uri="{FF2B5EF4-FFF2-40B4-BE49-F238E27FC236}">
                    <a16:creationId xmlns:a16="http://schemas.microsoft.com/office/drawing/2014/main" id="{E1A1EF7D-54E4-4719-8F05-A77EE86D47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032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40" name="Line 15">
                <a:extLst>
                  <a:ext uri="{FF2B5EF4-FFF2-40B4-BE49-F238E27FC236}">
                    <a16:creationId xmlns:a16="http://schemas.microsoft.com/office/drawing/2014/main" id="{20F7C128-1782-434D-ADC6-1FBCC8BC129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744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341" name="Line 16">
                <a:extLst>
                  <a:ext uri="{FF2B5EF4-FFF2-40B4-BE49-F238E27FC236}">
                    <a16:creationId xmlns:a16="http://schemas.microsoft.com/office/drawing/2014/main" id="{C6522C49-19D8-45B9-AD60-779B509D400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032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</p:grpSp>
        <p:sp>
          <p:nvSpPr>
            <p:cNvPr id="332" name="Freeform 19">
              <a:extLst>
                <a:ext uri="{FF2B5EF4-FFF2-40B4-BE49-F238E27FC236}">
                  <a16:creationId xmlns:a16="http://schemas.microsoft.com/office/drawing/2014/main" id="{9976AC97-D118-4026-B790-6A6E29F8CBD6}"/>
                </a:ext>
              </a:extLst>
            </p:cNvPr>
            <p:cNvSpPr>
              <a:spLocks/>
            </p:cNvSpPr>
            <p:nvPr/>
          </p:nvSpPr>
          <p:spPr bwMode="auto">
            <a:xfrm rot="16818281" flipH="1">
              <a:off x="5430921" y="747946"/>
              <a:ext cx="98" cy="74872"/>
            </a:xfrm>
            <a:custGeom>
              <a:avLst/>
              <a:gdLst>
                <a:gd name="T0" fmla="*/ 0 w 1"/>
                <a:gd name="T1" fmla="*/ 0 h 752"/>
                <a:gd name="T2" fmla="*/ 0 w 1"/>
                <a:gd name="T3" fmla="*/ 752 h 752"/>
                <a:gd name="T4" fmla="*/ 0 60000 65536"/>
                <a:gd name="T5" fmla="*/ 0 60000 65536"/>
                <a:gd name="T6" fmla="*/ 0 w 1"/>
                <a:gd name="T7" fmla="*/ 0 h 752"/>
                <a:gd name="T8" fmla="*/ 1 w 1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52">
                  <a:moveTo>
                    <a:pt x="0" y="0"/>
                  </a:moveTo>
                  <a:lnTo>
                    <a:pt x="0" y="752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</p:grpSp>
      <p:grpSp>
        <p:nvGrpSpPr>
          <p:cNvPr id="169" name="Groupe 168"/>
          <p:cNvGrpSpPr/>
          <p:nvPr/>
        </p:nvGrpSpPr>
        <p:grpSpPr>
          <a:xfrm>
            <a:off x="434109" y="87962"/>
            <a:ext cx="4812146" cy="609731"/>
            <a:chOff x="242354" y="109836"/>
            <a:chExt cx="6445233" cy="925258"/>
          </a:xfrm>
        </p:grpSpPr>
        <p:sp>
          <p:nvSpPr>
            <p:cNvPr id="170" name="Rectangle : coins arrondis 1">
              <a:extLst>
                <a:ext uri="{FF2B5EF4-FFF2-40B4-BE49-F238E27FC236}">
                  <a16:creationId xmlns:a16="http://schemas.microsoft.com/office/drawing/2014/main" id="{7BC23272-8AD6-4C42-AC5C-9050E1B076B5}"/>
                </a:ext>
              </a:extLst>
            </p:cNvPr>
            <p:cNvSpPr/>
            <p:nvPr/>
          </p:nvSpPr>
          <p:spPr>
            <a:xfrm>
              <a:off x="913227" y="109836"/>
              <a:ext cx="5774360" cy="531014"/>
            </a:xfrm>
            <a:prstGeom prst="roundRect">
              <a:avLst/>
            </a:prstGeom>
            <a:solidFill>
              <a:srgbClr val="EC30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55">
                <a:solidFill>
                  <a:srgbClr val="EC3028"/>
                </a:solidFill>
              </a:endParaRPr>
            </a:p>
          </p:txBody>
        </p:sp>
        <p:sp>
          <p:nvSpPr>
            <p:cNvPr id="172" name="ZoneTexte 171">
              <a:extLst>
                <a:ext uri="{FF2B5EF4-FFF2-40B4-BE49-F238E27FC236}">
                  <a16:creationId xmlns:a16="http://schemas.microsoft.com/office/drawing/2014/main" id="{D7F6B258-6182-CF46-9E78-576E041E1026}"/>
                </a:ext>
              </a:extLst>
            </p:cNvPr>
            <p:cNvSpPr txBox="1"/>
            <p:nvPr/>
          </p:nvSpPr>
          <p:spPr>
            <a:xfrm>
              <a:off x="1075253" y="140644"/>
              <a:ext cx="5054610" cy="421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55" dirty="0" smtClean="0">
                  <a:solidFill>
                    <a:schemeClr val="bg1"/>
                  </a:solidFill>
                  <a:latin typeface="Exo 2" pitchFamily="2" charset="77"/>
                  <a:ea typeface="Verdana" panose="020B0604030504040204" pitchFamily="34" charset="0"/>
                  <a:cs typeface="Verdana" panose="020B0604030504040204" pitchFamily="34" charset="0"/>
                </a:rPr>
                <a:t>3 contre 3</a:t>
              </a:r>
              <a:endParaRPr lang="fr-FR" sz="1155" dirty="0">
                <a:solidFill>
                  <a:schemeClr val="bg1"/>
                </a:solidFill>
                <a:latin typeface="Exo 2" pitchFamily="2" charset="77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3" name="Rectangle : coins arrondis 46">
              <a:extLst>
                <a:ext uri="{FF2B5EF4-FFF2-40B4-BE49-F238E27FC236}">
                  <a16:creationId xmlns:a16="http://schemas.microsoft.com/office/drawing/2014/main" id="{A39D0486-F306-114D-A99A-96FA0629652D}"/>
                </a:ext>
              </a:extLst>
            </p:cNvPr>
            <p:cNvSpPr/>
            <p:nvPr/>
          </p:nvSpPr>
          <p:spPr>
            <a:xfrm>
              <a:off x="5578230" y="665116"/>
              <a:ext cx="1103266" cy="369978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77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15 </a:t>
              </a:r>
              <a:r>
                <a:rPr lang="fr-FR" sz="77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min</a:t>
              </a:r>
            </a:p>
          </p:txBody>
        </p:sp>
        <p:pic>
          <p:nvPicPr>
            <p:cNvPr id="175" name="Image 174">
              <a:extLst>
                <a:ext uri="{FF2B5EF4-FFF2-40B4-BE49-F238E27FC236}">
                  <a16:creationId xmlns:a16="http://schemas.microsoft.com/office/drawing/2014/main" id="{7DDBBA32-CB39-D84D-98A4-937587B44FFC}"/>
                </a:ext>
              </a:extLst>
            </p:cNvPr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096" y="652875"/>
              <a:ext cx="418157" cy="378808"/>
            </a:xfrm>
            <a:prstGeom prst="rect">
              <a:avLst/>
            </a:prstGeom>
          </p:spPr>
        </p:pic>
        <p:sp>
          <p:nvSpPr>
            <p:cNvPr id="181" name="Rectangle à coins arrondis 180">
              <a:extLst>
                <a:ext uri="{FF2B5EF4-FFF2-40B4-BE49-F238E27FC236}">
                  <a16:creationId xmlns:a16="http://schemas.microsoft.com/office/drawing/2014/main" id="{E5F7805C-1A13-9641-BEC9-B43AEFAA9227}"/>
                </a:ext>
              </a:extLst>
            </p:cNvPr>
            <p:cNvSpPr/>
            <p:nvPr/>
          </p:nvSpPr>
          <p:spPr>
            <a:xfrm>
              <a:off x="242354" y="109836"/>
              <a:ext cx="626898" cy="555280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9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M12</a:t>
              </a:r>
              <a:endParaRPr lang="fr-FR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658118">
            <a:off x="7637528" y="2175760"/>
            <a:ext cx="287477" cy="345948"/>
          </a:xfrm>
          <a:prstGeom prst="rect">
            <a:avLst/>
          </a:prstGeom>
        </p:spPr>
      </p:pic>
      <p:pic>
        <p:nvPicPr>
          <p:cNvPr id="163" name="Image 16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658118">
            <a:off x="7098597" y="1236557"/>
            <a:ext cx="287477" cy="345948"/>
          </a:xfrm>
          <a:prstGeom prst="rect">
            <a:avLst/>
          </a:prstGeom>
        </p:spPr>
      </p:pic>
      <p:grpSp>
        <p:nvGrpSpPr>
          <p:cNvPr id="164" name="Groupe 163">
            <a:extLst>
              <a:ext uri="{FF2B5EF4-FFF2-40B4-BE49-F238E27FC236}">
                <a16:creationId xmlns:a16="http://schemas.microsoft.com/office/drawing/2014/main" id="{1D3A2929-E02E-4C59-ACD6-CE090644B2D2}"/>
              </a:ext>
            </a:extLst>
          </p:cNvPr>
          <p:cNvGrpSpPr/>
          <p:nvPr/>
        </p:nvGrpSpPr>
        <p:grpSpPr>
          <a:xfrm rot="11459076">
            <a:off x="10412137" y="2329210"/>
            <a:ext cx="337935" cy="339676"/>
            <a:chOff x="4993445" y="1734061"/>
            <a:chExt cx="346396" cy="422589"/>
          </a:xfrm>
        </p:grpSpPr>
        <p:grpSp>
          <p:nvGrpSpPr>
            <p:cNvPr id="165" name="Group 8">
              <a:extLst>
                <a:ext uri="{FF2B5EF4-FFF2-40B4-BE49-F238E27FC236}">
                  <a16:creationId xmlns:a16="http://schemas.microsoft.com/office/drawing/2014/main" id="{52421EF6-D951-4F7A-B88E-076D387BDAE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4722401">
              <a:off x="4946053" y="1781453"/>
              <a:ext cx="422589" cy="327805"/>
              <a:chOff x="3312" y="3312"/>
              <a:chExt cx="1296" cy="1008"/>
            </a:xfrm>
          </p:grpSpPr>
          <p:sp>
            <p:nvSpPr>
              <p:cNvPr id="209" name="Oval 9">
                <a:extLst>
                  <a:ext uri="{FF2B5EF4-FFF2-40B4-BE49-F238E27FC236}">
                    <a16:creationId xmlns:a16="http://schemas.microsoft.com/office/drawing/2014/main" id="{9EA98193-DE29-4148-8CC8-34F46C8978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12" y="3600"/>
                <a:ext cx="1296" cy="720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0" name="Oval 10">
                <a:extLst>
                  <a:ext uri="{FF2B5EF4-FFF2-40B4-BE49-F238E27FC236}">
                    <a16:creationId xmlns:a16="http://schemas.microsoft.com/office/drawing/2014/main" id="{4C362EA9-C17D-4D05-9AC8-103D4D4335A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44" y="3744"/>
                <a:ext cx="432" cy="43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1" name="Line 11">
                <a:extLst>
                  <a:ext uri="{FF2B5EF4-FFF2-40B4-BE49-F238E27FC236}">
                    <a16:creationId xmlns:a16="http://schemas.microsoft.com/office/drawing/2014/main" id="{506F6F48-4256-4F9F-8C99-6B655887B1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312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2" name="Line 12">
                <a:extLst>
                  <a:ext uri="{FF2B5EF4-FFF2-40B4-BE49-F238E27FC236}">
                    <a16:creationId xmlns:a16="http://schemas.microsoft.com/office/drawing/2014/main" id="{74B4D6DB-2206-422C-A4D5-619D83BD4CD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4176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3" name="Line 13">
                <a:extLst>
                  <a:ext uri="{FF2B5EF4-FFF2-40B4-BE49-F238E27FC236}">
                    <a16:creationId xmlns:a16="http://schemas.microsoft.com/office/drawing/2014/main" id="{A9078FA5-B800-446A-B204-8A1A25542AA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744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4" name="Line 14">
                <a:extLst>
                  <a:ext uri="{FF2B5EF4-FFF2-40B4-BE49-F238E27FC236}">
                    <a16:creationId xmlns:a16="http://schemas.microsoft.com/office/drawing/2014/main" id="{DCFA6843-269F-4ED4-A79A-25A06E0C18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032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5" name="Line 15">
                <a:extLst>
                  <a:ext uri="{FF2B5EF4-FFF2-40B4-BE49-F238E27FC236}">
                    <a16:creationId xmlns:a16="http://schemas.microsoft.com/office/drawing/2014/main" id="{EA09C800-EA9A-4A35-A777-4C73FE769AC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744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16" name="Line 16">
                <a:extLst>
                  <a:ext uri="{FF2B5EF4-FFF2-40B4-BE49-F238E27FC236}">
                    <a16:creationId xmlns:a16="http://schemas.microsoft.com/office/drawing/2014/main" id="{48F8FED1-194D-40D6-947A-811F8C9C2C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032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</p:grpSp>
        <p:sp>
          <p:nvSpPr>
            <p:cNvPr id="207" name="Freeform 19">
              <a:extLst>
                <a:ext uri="{FF2B5EF4-FFF2-40B4-BE49-F238E27FC236}">
                  <a16:creationId xmlns:a16="http://schemas.microsoft.com/office/drawing/2014/main" id="{5D7B1A5A-DE15-446B-A839-B5C012D7EFA2}"/>
                </a:ext>
              </a:extLst>
            </p:cNvPr>
            <p:cNvSpPr>
              <a:spLocks/>
            </p:cNvSpPr>
            <p:nvPr/>
          </p:nvSpPr>
          <p:spPr bwMode="auto">
            <a:xfrm rot="16818281" flipH="1">
              <a:off x="5302356" y="1930332"/>
              <a:ext cx="97" cy="74872"/>
            </a:xfrm>
            <a:custGeom>
              <a:avLst/>
              <a:gdLst>
                <a:gd name="T0" fmla="*/ 0 w 1"/>
                <a:gd name="T1" fmla="*/ 0 h 752"/>
                <a:gd name="T2" fmla="*/ 0 w 1"/>
                <a:gd name="T3" fmla="*/ 752 h 752"/>
                <a:gd name="T4" fmla="*/ 0 60000 65536"/>
                <a:gd name="T5" fmla="*/ 0 60000 65536"/>
                <a:gd name="T6" fmla="*/ 0 w 1"/>
                <a:gd name="T7" fmla="*/ 0 h 752"/>
                <a:gd name="T8" fmla="*/ 1 w 1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52">
                  <a:moveTo>
                    <a:pt x="0" y="0"/>
                  </a:moveTo>
                  <a:lnTo>
                    <a:pt x="0" y="752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</p:grpSp>
      <p:grpSp>
        <p:nvGrpSpPr>
          <p:cNvPr id="217" name="Groupe 216">
            <a:extLst>
              <a:ext uri="{FF2B5EF4-FFF2-40B4-BE49-F238E27FC236}">
                <a16:creationId xmlns:a16="http://schemas.microsoft.com/office/drawing/2014/main" id="{1D3A2929-E02E-4C59-ACD6-CE090644B2D2}"/>
              </a:ext>
            </a:extLst>
          </p:cNvPr>
          <p:cNvGrpSpPr/>
          <p:nvPr/>
        </p:nvGrpSpPr>
        <p:grpSpPr>
          <a:xfrm rot="11459076">
            <a:off x="10798742" y="1424883"/>
            <a:ext cx="337934" cy="339676"/>
            <a:chOff x="4993445" y="1734061"/>
            <a:chExt cx="346395" cy="422589"/>
          </a:xfrm>
        </p:grpSpPr>
        <p:grpSp>
          <p:nvGrpSpPr>
            <p:cNvPr id="218" name="Group 8">
              <a:extLst>
                <a:ext uri="{FF2B5EF4-FFF2-40B4-BE49-F238E27FC236}">
                  <a16:creationId xmlns:a16="http://schemas.microsoft.com/office/drawing/2014/main" id="{52421EF6-D951-4F7A-B88E-076D387BDAE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4722401">
              <a:off x="4946053" y="1781453"/>
              <a:ext cx="422589" cy="327805"/>
              <a:chOff x="3312" y="3312"/>
              <a:chExt cx="1296" cy="1008"/>
            </a:xfrm>
          </p:grpSpPr>
          <p:sp>
            <p:nvSpPr>
              <p:cNvPr id="223" name="Oval 9">
                <a:extLst>
                  <a:ext uri="{FF2B5EF4-FFF2-40B4-BE49-F238E27FC236}">
                    <a16:creationId xmlns:a16="http://schemas.microsoft.com/office/drawing/2014/main" id="{9EA98193-DE29-4148-8CC8-34F46C8978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12" y="3600"/>
                <a:ext cx="1296" cy="720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4" name="Oval 10">
                <a:extLst>
                  <a:ext uri="{FF2B5EF4-FFF2-40B4-BE49-F238E27FC236}">
                    <a16:creationId xmlns:a16="http://schemas.microsoft.com/office/drawing/2014/main" id="{4C362EA9-C17D-4D05-9AC8-103D4D4335A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44" y="3744"/>
                <a:ext cx="432" cy="43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5" name="Line 11">
                <a:extLst>
                  <a:ext uri="{FF2B5EF4-FFF2-40B4-BE49-F238E27FC236}">
                    <a16:creationId xmlns:a16="http://schemas.microsoft.com/office/drawing/2014/main" id="{506F6F48-4256-4F9F-8C99-6B655887B1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312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6" name="Line 12">
                <a:extLst>
                  <a:ext uri="{FF2B5EF4-FFF2-40B4-BE49-F238E27FC236}">
                    <a16:creationId xmlns:a16="http://schemas.microsoft.com/office/drawing/2014/main" id="{74B4D6DB-2206-422C-A4D5-619D83BD4CD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4176" y="3312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7" name="Line 13">
                <a:extLst>
                  <a:ext uri="{FF2B5EF4-FFF2-40B4-BE49-F238E27FC236}">
                    <a16:creationId xmlns:a16="http://schemas.microsoft.com/office/drawing/2014/main" id="{A9078FA5-B800-446A-B204-8A1A25542AA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744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8" name="Line 14">
                <a:extLst>
                  <a:ext uri="{FF2B5EF4-FFF2-40B4-BE49-F238E27FC236}">
                    <a16:creationId xmlns:a16="http://schemas.microsoft.com/office/drawing/2014/main" id="{DCFA6843-269F-4ED4-A79A-25A06E0C18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032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29" name="Line 15">
                <a:extLst>
                  <a:ext uri="{FF2B5EF4-FFF2-40B4-BE49-F238E27FC236}">
                    <a16:creationId xmlns:a16="http://schemas.microsoft.com/office/drawing/2014/main" id="{EA09C800-EA9A-4A35-A777-4C73FE769AC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744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  <p:sp>
            <p:nvSpPr>
              <p:cNvPr id="230" name="Line 16">
                <a:extLst>
                  <a:ext uri="{FF2B5EF4-FFF2-40B4-BE49-F238E27FC236}">
                    <a16:creationId xmlns:a16="http://schemas.microsoft.com/office/drawing/2014/main" id="{48F8FED1-194D-40D6-947A-811F8C9C2C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032" y="3312"/>
                <a:ext cx="144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58652" tIns="29326" rIns="58652" bIns="2932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155"/>
              </a:p>
            </p:txBody>
          </p:sp>
        </p:grpSp>
        <p:sp>
          <p:nvSpPr>
            <p:cNvPr id="221" name="Freeform 19">
              <a:extLst>
                <a:ext uri="{FF2B5EF4-FFF2-40B4-BE49-F238E27FC236}">
                  <a16:creationId xmlns:a16="http://schemas.microsoft.com/office/drawing/2014/main" id="{5D7B1A5A-DE15-446B-A839-B5C012D7EFA2}"/>
                </a:ext>
              </a:extLst>
            </p:cNvPr>
            <p:cNvSpPr>
              <a:spLocks/>
            </p:cNvSpPr>
            <p:nvPr/>
          </p:nvSpPr>
          <p:spPr bwMode="auto">
            <a:xfrm rot="16818281" flipH="1">
              <a:off x="5302355" y="1930332"/>
              <a:ext cx="97" cy="74872"/>
            </a:xfrm>
            <a:custGeom>
              <a:avLst/>
              <a:gdLst>
                <a:gd name="T0" fmla="*/ 0 w 1"/>
                <a:gd name="T1" fmla="*/ 0 h 752"/>
                <a:gd name="T2" fmla="*/ 0 w 1"/>
                <a:gd name="T3" fmla="*/ 752 h 752"/>
                <a:gd name="T4" fmla="*/ 0 60000 65536"/>
                <a:gd name="T5" fmla="*/ 0 60000 65536"/>
                <a:gd name="T6" fmla="*/ 0 w 1"/>
                <a:gd name="T7" fmla="*/ 0 h 752"/>
                <a:gd name="T8" fmla="*/ 1 w 1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52">
                  <a:moveTo>
                    <a:pt x="0" y="0"/>
                  </a:moveTo>
                  <a:lnTo>
                    <a:pt x="0" y="752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</p:grpSp>
      <p:grpSp>
        <p:nvGrpSpPr>
          <p:cNvPr id="231" name="Group 8">
            <a:extLst>
              <a:ext uri="{FF2B5EF4-FFF2-40B4-BE49-F238E27FC236}">
                <a16:creationId xmlns:a16="http://schemas.microsoft.com/office/drawing/2014/main" id="{16D73747-753A-4EDA-B819-31C8ACAA2222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8638344" y="317883"/>
            <a:ext cx="689495" cy="599048"/>
            <a:chOff x="3312" y="3312"/>
            <a:chExt cx="1296" cy="1129"/>
          </a:xfrm>
        </p:grpSpPr>
        <p:sp>
          <p:nvSpPr>
            <p:cNvPr id="232" name="Oval 9">
              <a:extLst>
                <a:ext uri="{FF2B5EF4-FFF2-40B4-BE49-F238E27FC236}">
                  <a16:creationId xmlns:a16="http://schemas.microsoft.com/office/drawing/2014/main" id="{11722AAD-1827-4399-AB79-ADF84EC9059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312" y="3600"/>
              <a:ext cx="1296" cy="720"/>
            </a:xfrm>
            <a:prstGeom prst="ellipse">
              <a:avLst/>
            </a:prstGeom>
            <a:solidFill>
              <a:srgbClr val="FFD5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3" name="Oval 10">
              <a:extLst>
                <a:ext uri="{FF2B5EF4-FFF2-40B4-BE49-F238E27FC236}">
                  <a16:creationId xmlns:a16="http://schemas.microsoft.com/office/drawing/2014/main" id="{4D4F67A8-2D16-46AF-8187-5FCE6A52E3D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3516" y="3610"/>
              <a:ext cx="831" cy="83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r>
                <a:rPr lang="fr-FR" sz="1155" dirty="0" smtClean="0"/>
                <a:t>ED</a:t>
              </a:r>
              <a:endParaRPr lang="fr-FR" sz="1155" dirty="0"/>
            </a:p>
          </p:txBody>
        </p:sp>
        <p:sp>
          <p:nvSpPr>
            <p:cNvPr id="234" name="Line 11">
              <a:extLst>
                <a:ext uri="{FF2B5EF4-FFF2-40B4-BE49-F238E27FC236}">
                  <a16:creationId xmlns:a16="http://schemas.microsoft.com/office/drawing/2014/main" id="{F9B39A39-66C6-455C-B68C-550D5ACCE92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312" y="3312"/>
              <a:ext cx="432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5" name="Line 12">
              <a:extLst>
                <a:ext uri="{FF2B5EF4-FFF2-40B4-BE49-F238E27FC236}">
                  <a16:creationId xmlns:a16="http://schemas.microsoft.com/office/drawing/2014/main" id="{AB07D15F-35F2-4860-A5B2-9EA27ECA849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4176" y="3312"/>
              <a:ext cx="432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6" name="Line 13">
              <a:extLst>
                <a:ext uri="{FF2B5EF4-FFF2-40B4-BE49-F238E27FC236}">
                  <a16:creationId xmlns:a16="http://schemas.microsoft.com/office/drawing/2014/main" id="{57406A99-B094-407E-AD6E-9EFBC1EDF29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744" y="3312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7" name="Line 14">
              <a:extLst>
                <a:ext uri="{FF2B5EF4-FFF2-40B4-BE49-F238E27FC236}">
                  <a16:creationId xmlns:a16="http://schemas.microsoft.com/office/drawing/2014/main" id="{A7857B75-9BA7-4855-AABC-486CC88BC49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4032" y="3312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8" name="Line 15">
              <a:extLst>
                <a:ext uri="{FF2B5EF4-FFF2-40B4-BE49-F238E27FC236}">
                  <a16:creationId xmlns:a16="http://schemas.microsoft.com/office/drawing/2014/main" id="{24C97120-AEDC-4E0A-B6D8-1DACE4552FC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3744" y="3312"/>
              <a:ext cx="144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  <p:sp>
          <p:nvSpPr>
            <p:cNvPr id="239" name="Line 16">
              <a:extLst>
                <a:ext uri="{FF2B5EF4-FFF2-40B4-BE49-F238E27FC236}">
                  <a16:creationId xmlns:a16="http://schemas.microsoft.com/office/drawing/2014/main" id="{B56DDA1F-C298-488D-BF6E-634117BA099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032" y="3312"/>
              <a:ext cx="144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58652" tIns="29326" rIns="58652" bIns="29326" numCol="1" anchor="t" anchorCtr="0" compatLnSpc="1">
              <a:prstTxWarp prst="textNoShape">
                <a:avLst/>
              </a:prstTxWarp>
            </a:bodyPr>
            <a:lstStyle/>
            <a:p>
              <a:endParaRPr lang="fr-FR" sz="1155"/>
            </a:p>
          </p:txBody>
        </p:sp>
      </p:grpSp>
      <p:grpSp>
        <p:nvGrpSpPr>
          <p:cNvPr id="240" name="Group 17">
            <a:extLst>
              <a:ext uri="{FF2B5EF4-FFF2-40B4-BE49-F238E27FC236}">
                <a16:creationId xmlns:a16="http://schemas.microsoft.com/office/drawing/2014/main" id="{F08E62A7-D80B-4928-905C-4FB4157DB40E}"/>
              </a:ext>
            </a:extLst>
          </p:cNvPr>
          <p:cNvGrpSpPr>
            <a:grpSpLocks/>
          </p:cNvGrpSpPr>
          <p:nvPr/>
        </p:nvGrpSpPr>
        <p:grpSpPr bwMode="auto">
          <a:xfrm rot="18945838" flipH="1">
            <a:off x="9196981" y="1144596"/>
            <a:ext cx="165813" cy="240173"/>
            <a:chOff x="6561" y="2704"/>
            <a:chExt cx="1620" cy="900"/>
          </a:xfrm>
        </p:grpSpPr>
        <p:sp>
          <p:nvSpPr>
            <p:cNvPr id="241" name="Oval 18">
              <a:extLst>
                <a:ext uri="{FF2B5EF4-FFF2-40B4-BE49-F238E27FC236}">
                  <a16:creationId xmlns:a16="http://schemas.microsoft.com/office/drawing/2014/main" id="{C1AB5E81-CA5E-4267-AFB4-093B8FF02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1" y="2704"/>
              <a:ext cx="1620" cy="900"/>
            </a:xfrm>
            <a:prstGeom prst="ellipse">
              <a:avLst/>
            </a:prstGeom>
            <a:solidFill>
              <a:srgbClr val="FFA27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155">
                <a:latin typeface="Calibri" pitchFamily="34" charset="0"/>
              </a:endParaRPr>
            </a:p>
          </p:txBody>
        </p:sp>
        <p:sp>
          <p:nvSpPr>
            <p:cNvPr id="242" name="Freeform 19">
              <a:extLst>
                <a:ext uri="{FF2B5EF4-FFF2-40B4-BE49-F238E27FC236}">
                  <a16:creationId xmlns:a16="http://schemas.microsoft.com/office/drawing/2014/main" id="{0AC8DB34-9A8E-4393-A1A6-4A0A5CC66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3" y="2794"/>
              <a:ext cx="1" cy="752"/>
            </a:xfrm>
            <a:custGeom>
              <a:avLst/>
              <a:gdLst>
                <a:gd name="T0" fmla="*/ 0 w 1"/>
                <a:gd name="T1" fmla="*/ 0 h 752"/>
                <a:gd name="T2" fmla="*/ 0 w 1"/>
                <a:gd name="T3" fmla="*/ 752 h 752"/>
                <a:gd name="T4" fmla="*/ 0 60000 65536"/>
                <a:gd name="T5" fmla="*/ 0 60000 65536"/>
                <a:gd name="T6" fmla="*/ 0 w 1"/>
                <a:gd name="T7" fmla="*/ 0 h 752"/>
                <a:gd name="T8" fmla="*/ 1 w 1"/>
                <a:gd name="T9" fmla="*/ 752 h 7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52">
                  <a:moveTo>
                    <a:pt x="0" y="0"/>
                  </a:moveTo>
                  <a:lnTo>
                    <a:pt x="0" y="752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  <p:sp>
          <p:nvSpPr>
            <p:cNvPr id="243" name="Freeform 20">
              <a:extLst>
                <a:ext uri="{FF2B5EF4-FFF2-40B4-BE49-F238E27FC236}">
                  <a16:creationId xmlns:a16="http://schemas.microsoft.com/office/drawing/2014/main" id="{B9F7AEBB-5D00-4B63-8D3D-011691A1C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1" y="2794"/>
              <a:ext cx="1" cy="774"/>
            </a:xfrm>
            <a:custGeom>
              <a:avLst/>
              <a:gdLst>
                <a:gd name="T0" fmla="*/ 0 w 1"/>
                <a:gd name="T1" fmla="*/ 0 h 774"/>
                <a:gd name="T2" fmla="*/ 0 w 1"/>
                <a:gd name="T3" fmla="*/ 774 h 774"/>
                <a:gd name="T4" fmla="*/ 0 60000 65536"/>
                <a:gd name="T5" fmla="*/ 0 60000 65536"/>
                <a:gd name="T6" fmla="*/ 0 w 1"/>
                <a:gd name="T7" fmla="*/ 0 h 774"/>
                <a:gd name="T8" fmla="*/ 1 w 1"/>
                <a:gd name="T9" fmla="*/ 774 h 77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74">
                  <a:moveTo>
                    <a:pt x="0" y="0"/>
                  </a:moveTo>
                  <a:lnTo>
                    <a:pt x="0" y="774"/>
                  </a:lnTo>
                </a:path>
              </a:pathLst>
            </a:custGeom>
            <a:solidFill>
              <a:srgbClr val="FFA273"/>
            </a:solidFill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155"/>
            </a:p>
          </p:txBody>
        </p:sp>
      </p:grpSp>
      <p:sp>
        <p:nvSpPr>
          <p:cNvPr id="244" name="ZoneTexte 243">
            <a:extLst>
              <a:ext uri="{FF2B5EF4-FFF2-40B4-BE49-F238E27FC236}">
                <a16:creationId xmlns:a16="http://schemas.microsoft.com/office/drawing/2014/main" id="{40F0F26E-1AE9-B24E-83A4-146AF0AE3566}"/>
              </a:ext>
            </a:extLst>
          </p:cNvPr>
          <p:cNvSpPr txBox="1"/>
          <p:nvPr/>
        </p:nvSpPr>
        <p:spPr>
          <a:xfrm>
            <a:off x="416136" y="4341076"/>
            <a:ext cx="2492470" cy="2365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96">
              <a:defRPr/>
            </a:pPr>
            <a:r>
              <a:rPr lang="fr-FR" sz="1000" b="1" dirty="0" smtClean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COMPORTEMENTS ATTENDUS </a:t>
            </a:r>
            <a:r>
              <a:rPr lang="fr-FR" sz="1000" b="1" dirty="0">
                <a:solidFill>
                  <a:srgbClr val="EC302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endParaRPr lang="fr-FR" sz="1000" b="1" dirty="0" smtClean="0">
              <a:solidFill>
                <a:srgbClr val="EC30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defTabSz="586496"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Utilisateurs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Lire 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Jouer le duel (port du ballon)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servir des soutiens (passe)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Soutiens/accélérateur/ continuité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marquer</a:t>
            </a:r>
          </a:p>
          <a:p>
            <a:pPr algn="just" defTabSz="586496">
              <a:defRPr/>
            </a:pPr>
            <a:endParaRPr lang="fr-FR" sz="1000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defTabSz="586496"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Opposants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S’organiser en défense pour toucher ou plaquer</a:t>
            </a:r>
          </a:p>
          <a:p>
            <a:pPr marL="171450" indent="-171450" algn="just" defTabSz="586496">
              <a:buFont typeface="Arial" panose="020B0604020202020204" pitchFamily="34" charset="0"/>
              <a:buChar char="•"/>
              <a:defRPr/>
            </a:pPr>
            <a:r>
              <a:rPr lang="fr-FR" sz="1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replacer derrière la ligne de Hors Jeu</a:t>
            </a:r>
          </a:p>
          <a:p>
            <a:pPr algn="just" defTabSz="586496">
              <a:defRPr/>
            </a:pPr>
            <a:endParaRPr lang="fr-FR" sz="770" b="1" dirty="0">
              <a:solidFill>
                <a:srgbClr val="EC302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5" name="Graphique 77" descr="Questions">
            <a:extLst>
              <a:ext uri="{FF2B5EF4-FFF2-40B4-BE49-F238E27FC236}">
                <a16:creationId xmlns:a16="http://schemas.microsoft.com/office/drawing/2014/main" id="{20BB66EC-DFF1-9A43-B2B5-F59E268978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56614" y="2433057"/>
            <a:ext cx="293260" cy="293260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 flipH="1" flipV="1">
            <a:off x="8600551" y="1218960"/>
            <a:ext cx="618757" cy="19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3c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962060" y="3695987"/>
            <a:ext cx="4363820" cy="245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5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482</Words>
  <Application>Microsoft Office PowerPoint</Application>
  <PresentationFormat>Grand écran</PresentationFormat>
  <Paragraphs>130</Paragraphs>
  <Slides>3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10" baseType="lpstr">
      <vt:lpstr>Arial</vt:lpstr>
      <vt:lpstr>Calibri</vt:lpstr>
      <vt:lpstr>Calibri Light</vt:lpstr>
      <vt:lpstr>Exo 2</vt:lpstr>
      <vt:lpstr>Helvetica Neue Medium</vt:lpstr>
      <vt:lpstr>Verdana</vt:lpstr>
      <vt:lpstr>Thème Office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Microsoft Office</dc:creator>
  <cp:lastModifiedBy>CEDRIC PAPAIX - LIGUE OCCITANIE RUGBY</cp:lastModifiedBy>
  <cp:revision>32</cp:revision>
  <dcterms:created xsi:type="dcterms:W3CDTF">2019-07-08T13:47:34Z</dcterms:created>
  <dcterms:modified xsi:type="dcterms:W3CDTF">2020-09-28T08:49:01Z</dcterms:modified>
</cp:coreProperties>
</file>