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6"/>
  </p:notesMasterIdLst>
  <p:sldIdLst>
    <p:sldId id="403" r:id="rId2"/>
    <p:sldId id="454" r:id="rId3"/>
    <p:sldId id="436" r:id="rId4"/>
    <p:sldId id="446" r:id="rId5"/>
    <p:sldId id="434" r:id="rId6"/>
    <p:sldId id="435" r:id="rId7"/>
    <p:sldId id="437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7" r:id="rId16"/>
    <p:sldId id="450" r:id="rId17"/>
    <p:sldId id="451" r:id="rId18"/>
    <p:sldId id="452" r:id="rId19"/>
    <p:sldId id="453" r:id="rId20"/>
    <p:sldId id="448" r:id="rId21"/>
    <p:sldId id="430" r:id="rId22"/>
    <p:sldId id="455" r:id="rId23"/>
    <p:sldId id="431" r:id="rId24"/>
    <p:sldId id="432" r:id="rId25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6" autoAdjust="0"/>
    <p:restoredTop sz="94638" autoAdjust="0"/>
  </p:normalViewPr>
  <p:slideViewPr>
    <p:cSldViewPr snapToGrid="0" snapToObjects="1" showGuides="1">
      <p:cViewPr varScale="1">
        <p:scale>
          <a:sx n="88" d="100"/>
          <a:sy n="88" d="100"/>
        </p:scale>
        <p:origin x="48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ccitanie_ppt_logo_Plan de travail 1.png"/>
          <p:cNvPicPr>
            <a:picLocks noChangeAspect="1"/>
          </p:cNvPicPr>
          <p:nvPr userDrawn="1"/>
        </p:nvPicPr>
        <p:blipFill>
          <a:blip r:embed="rId2"/>
          <a:srcRect l="2889" r="88832" b="79567"/>
          <a:stretch>
            <a:fillRect/>
          </a:stretch>
        </p:blipFill>
        <p:spPr>
          <a:xfrm>
            <a:off x="486888" y="0"/>
            <a:ext cx="985652" cy="14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0287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52823C-B44E-BC46-94E2-F716181D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7AFD-3FEB-2242-B772-CDB2237ED937}" type="datetimeFigureOut">
              <a:rPr lang="fr-FR"/>
              <a:pPr>
                <a:defRPr/>
              </a:pPr>
              <a:t>08/11/2021</a:t>
            </a:fld>
            <a:endParaRPr lang="fr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870C23-4CF5-AC49-8622-2B054999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EF908D-CF6F-F74A-8963-5605B91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21BF-5474-9440-9642-8B8FADB3C321}" type="slidenum">
              <a:rPr lang="fr-BE" altLang="x-none"/>
              <a:pPr>
                <a:defRPr/>
              </a:pPr>
              <a:t>‹N°›</a:t>
            </a:fld>
            <a:endParaRPr lang="fr-BE" altLang="x-none"/>
          </a:p>
        </p:txBody>
      </p:sp>
    </p:spTree>
    <p:extLst>
      <p:ext uri="{BB962C8B-B14F-4D97-AF65-F5344CB8AC3E}">
        <p14:creationId xmlns:p14="http://schemas.microsoft.com/office/powerpoint/2010/main" val="28790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logo_ffr.bmp">
            <a:extLst>
              <a:ext uri="{FF2B5EF4-FFF2-40B4-BE49-F238E27FC236}">
                <a16:creationId xmlns:a16="http://schemas.microsoft.com/office/drawing/2014/main" id="{C3A58580-12C4-5949-AD01-1043D3540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1" y="142875"/>
            <a:ext cx="1003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B292A-D07C-C747-8156-1C87E962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Sécurité EDR, 25 sept 2010</a:t>
            </a:r>
            <a:endParaRPr lang="fr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B8D58-9C55-A646-8C80-7D85BE82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2240D1-B084-0D41-8494-712D4A11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363A-0BA2-D148-B0A0-F43540BC0A85}" type="slidenum">
              <a:rPr lang="fr-BE" altLang="x-none"/>
              <a:pPr>
                <a:defRPr/>
              </a:pPr>
              <a:t>‹N°›</a:t>
            </a:fld>
            <a:endParaRPr lang="fr-BE" altLang="x-none"/>
          </a:p>
        </p:txBody>
      </p:sp>
    </p:spTree>
    <p:extLst>
      <p:ext uri="{BB962C8B-B14F-4D97-AF65-F5344CB8AC3E}">
        <p14:creationId xmlns:p14="http://schemas.microsoft.com/office/powerpoint/2010/main" val="190525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90" r:id="rId2"/>
    <p:sldLayoutId id="2147484091" r:id="rId3"/>
    <p:sldLayoutId id="2147484093" r:id="rId4"/>
    <p:sldLayoutId id="2147484094" r:id="rId5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 userDrawn="1">
          <p15:clr>
            <a:srgbClr val="F26B43"/>
          </p15:clr>
        </p15:guide>
        <p15:guide id="51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.parma@occitanie-ffr.fr" TargetMode="External"/><Relationship Id="rId2" Type="http://schemas.openxmlformats.org/officeDocument/2006/relationships/hyperlink" Target="mailto:c.papaix@occitanie-ffr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.desprez@occitanie-ffr.fr" TargetMode="External"/><Relationship Id="rId4" Type="http://schemas.openxmlformats.org/officeDocument/2006/relationships/hyperlink" Target="mailto:s.bros@occitanie-ffr.f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formation@occitanie-ffr.fr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07023" y="3131837"/>
            <a:ext cx="6834880" cy="1849280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Formation 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DECOUVERTE INITIATION / DEVELOPPEMENT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8 NOVEMBRE 2021</a:t>
            </a:r>
            <a:br>
              <a:rPr lang="fr-FR" sz="3600" dirty="0">
                <a:solidFill>
                  <a:schemeClr val="bg1"/>
                </a:solidFill>
              </a:rPr>
            </a:b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41" y="3282724"/>
            <a:ext cx="3363081" cy="12036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3418062"/>
            <a:ext cx="3026993" cy="932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CA2949-11D5-694D-8A46-4925EFE5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443" y="1072679"/>
            <a:ext cx="1295400" cy="1562100"/>
          </a:xfrm>
          <a:prstGeom prst="rect">
            <a:avLst/>
          </a:prstGeom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433D8791-4A3E-EE4A-9674-DD80AFBFC818}"/>
              </a:ext>
            </a:extLst>
          </p:cNvPr>
          <p:cNvSpPr/>
          <p:nvPr/>
        </p:nvSpPr>
        <p:spPr>
          <a:xfrm>
            <a:off x="2068682" y="3596516"/>
            <a:ext cx="135819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CLUB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3DE729E-9FF6-8749-87F0-0AB50A297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3" y="5087421"/>
            <a:ext cx="1872208" cy="138255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C5A5136-3194-C845-878F-7E50C44D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32" y="703347"/>
            <a:ext cx="669334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Moi</a:t>
            </a:r>
          </a:p>
        </p:txBody>
      </p:sp>
      <p:sp>
        <p:nvSpPr>
          <p:cNvPr id="24" name="Double flèche horizontale 23">
            <a:extLst>
              <a:ext uri="{FF2B5EF4-FFF2-40B4-BE49-F238E27FC236}">
                <a16:creationId xmlns:a16="http://schemas.microsoft.com/office/drawing/2014/main" id="{2E1FE5EB-06E1-804F-A2A6-FB88226125D3}"/>
              </a:ext>
            </a:extLst>
          </p:cNvPr>
          <p:cNvSpPr/>
          <p:nvPr/>
        </p:nvSpPr>
        <p:spPr>
          <a:xfrm>
            <a:off x="3503712" y="3740532"/>
            <a:ext cx="936104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uble flèche horizontale 24">
            <a:extLst>
              <a:ext uri="{FF2B5EF4-FFF2-40B4-BE49-F238E27FC236}">
                <a16:creationId xmlns:a16="http://schemas.microsoft.com/office/drawing/2014/main" id="{B79DD306-A5CF-CC49-AC55-2A2889577A81}"/>
              </a:ext>
            </a:extLst>
          </p:cNvPr>
          <p:cNvSpPr/>
          <p:nvPr/>
        </p:nvSpPr>
        <p:spPr>
          <a:xfrm>
            <a:off x="7538817" y="374053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uble flèche horizontale 25">
            <a:extLst>
              <a:ext uri="{FF2B5EF4-FFF2-40B4-BE49-F238E27FC236}">
                <a16:creationId xmlns:a16="http://schemas.microsoft.com/office/drawing/2014/main" id="{872EDD53-951E-664B-B7C6-4B6D3B75B4EB}"/>
              </a:ext>
            </a:extLst>
          </p:cNvPr>
          <p:cNvSpPr/>
          <p:nvPr/>
        </p:nvSpPr>
        <p:spPr>
          <a:xfrm rot="5400000">
            <a:off x="5560119" y="4608046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uble flèche horizontale 26">
            <a:extLst>
              <a:ext uri="{FF2B5EF4-FFF2-40B4-BE49-F238E27FC236}">
                <a16:creationId xmlns:a16="http://schemas.microsoft.com/office/drawing/2014/main" id="{6323D624-C56F-9E4E-B310-3705EEB09312}"/>
              </a:ext>
            </a:extLst>
          </p:cNvPr>
          <p:cNvSpPr/>
          <p:nvPr/>
        </p:nvSpPr>
        <p:spPr>
          <a:xfrm rot="5400000">
            <a:off x="5560119" y="280651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A35B064-7AF6-3141-B03E-ACE44B683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737" y="4537327"/>
            <a:ext cx="4424128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Est alimentée par différentes entités</a:t>
            </a:r>
          </a:p>
        </p:txBody>
      </p:sp>
    </p:spTree>
    <p:extLst>
      <p:ext uri="{BB962C8B-B14F-4D97-AF65-F5344CB8AC3E}">
        <p14:creationId xmlns:p14="http://schemas.microsoft.com/office/powerpoint/2010/main" val="29236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FDA763EB-7E6F-224C-9B7E-1F022B0E1BBC}"/>
              </a:ext>
            </a:extLst>
          </p:cNvPr>
          <p:cNvSpPr/>
          <p:nvPr/>
        </p:nvSpPr>
        <p:spPr>
          <a:xfrm>
            <a:off x="2540763" y="1556792"/>
            <a:ext cx="7083629" cy="4335703"/>
          </a:xfrm>
          <a:prstGeom prst="donut">
            <a:avLst>
              <a:gd name="adj" fmla="val 75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3418062"/>
            <a:ext cx="3026993" cy="932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CA2949-11D5-694D-8A46-4925EFE5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43" y="1072679"/>
            <a:ext cx="1295400" cy="1562100"/>
          </a:xfrm>
          <a:prstGeom prst="rect">
            <a:avLst/>
          </a:prstGeom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433D8791-4A3E-EE4A-9674-DD80AFBFC818}"/>
              </a:ext>
            </a:extLst>
          </p:cNvPr>
          <p:cNvSpPr/>
          <p:nvPr/>
        </p:nvSpPr>
        <p:spPr>
          <a:xfrm>
            <a:off x="2068682" y="3596516"/>
            <a:ext cx="135819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CLUB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3DE729E-9FF6-8749-87F0-0AB50A297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3" y="5087421"/>
            <a:ext cx="1872208" cy="138255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C5A5136-3194-C845-878F-7E50C44D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32" y="703347"/>
            <a:ext cx="669334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Moi</a:t>
            </a:r>
          </a:p>
        </p:txBody>
      </p:sp>
      <p:sp>
        <p:nvSpPr>
          <p:cNvPr id="24" name="Double flèche horizontale 23">
            <a:extLst>
              <a:ext uri="{FF2B5EF4-FFF2-40B4-BE49-F238E27FC236}">
                <a16:creationId xmlns:a16="http://schemas.microsoft.com/office/drawing/2014/main" id="{2E1FE5EB-06E1-804F-A2A6-FB88226125D3}"/>
              </a:ext>
            </a:extLst>
          </p:cNvPr>
          <p:cNvSpPr/>
          <p:nvPr/>
        </p:nvSpPr>
        <p:spPr>
          <a:xfrm>
            <a:off x="3503712" y="3740532"/>
            <a:ext cx="936104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uble flèche horizontale 24">
            <a:extLst>
              <a:ext uri="{FF2B5EF4-FFF2-40B4-BE49-F238E27FC236}">
                <a16:creationId xmlns:a16="http://schemas.microsoft.com/office/drawing/2014/main" id="{B79DD306-A5CF-CC49-AC55-2A2889577A81}"/>
              </a:ext>
            </a:extLst>
          </p:cNvPr>
          <p:cNvSpPr/>
          <p:nvPr/>
        </p:nvSpPr>
        <p:spPr>
          <a:xfrm>
            <a:off x="7538817" y="374053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uble flèche horizontale 25">
            <a:extLst>
              <a:ext uri="{FF2B5EF4-FFF2-40B4-BE49-F238E27FC236}">
                <a16:creationId xmlns:a16="http://schemas.microsoft.com/office/drawing/2014/main" id="{872EDD53-951E-664B-B7C6-4B6D3B75B4EB}"/>
              </a:ext>
            </a:extLst>
          </p:cNvPr>
          <p:cNvSpPr/>
          <p:nvPr/>
        </p:nvSpPr>
        <p:spPr>
          <a:xfrm rot="5400000">
            <a:off x="5560119" y="4608046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uble flèche horizontale 26">
            <a:extLst>
              <a:ext uri="{FF2B5EF4-FFF2-40B4-BE49-F238E27FC236}">
                <a16:creationId xmlns:a16="http://schemas.microsoft.com/office/drawing/2014/main" id="{6323D624-C56F-9E4E-B310-3705EEB09312}"/>
              </a:ext>
            </a:extLst>
          </p:cNvPr>
          <p:cNvSpPr/>
          <p:nvPr/>
        </p:nvSpPr>
        <p:spPr>
          <a:xfrm rot="5400000">
            <a:off x="5560119" y="280651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E4590E-EC9F-E24F-8579-988E5A25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444" y="3635803"/>
            <a:ext cx="38200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Connecte les acteurs entre eux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36" y="3218645"/>
            <a:ext cx="3363081" cy="12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" presetClass="exit" presetSubtype="0" fill="hold" grpId="2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6" grpId="1" animBg="1"/>
          <p:bldP spid="6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" presetClass="exit" presetSubtype="0" fill="hold" grpId="2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6" grpId="1" animBg="1"/>
          <p:bldP spid="6" grpId="2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CDA4D1-37DE-0944-8158-9A3FDBB3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90" y="1131994"/>
            <a:ext cx="4234629" cy="459038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FEA7BC-F2D6-9D43-9AA0-0EDB97656D8B}"/>
              </a:ext>
            </a:extLst>
          </p:cNvPr>
          <p:cNvSpPr txBox="1"/>
          <p:nvPr/>
        </p:nvSpPr>
        <p:spPr>
          <a:xfrm>
            <a:off x="2135560" y="764704"/>
            <a:ext cx="7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 carte de qualification contient plusieurs informations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D213BA-E0F9-3C4C-8F50-99FCABE3A681}"/>
              </a:ext>
            </a:extLst>
          </p:cNvPr>
          <p:cNvSpPr txBox="1"/>
          <p:nvPr/>
        </p:nvSpPr>
        <p:spPr>
          <a:xfrm>
            <a:off x="2990849" y="4561171"/>
            <a:ext cx="635182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tant qu’éducateur ou entraîneur, mon club doit m’affilier comme tel!</a:t>
            </a:r>
          </a:p>
        </p:txBody>
      </p:sp>
      <p:sp>
        <p:nvSpPr>
          <p:cNvPr id="4" name="Bouée 3">
            <a:extLst>
              <a:ext uri="{FF2B5EF4-FFF2-40B4-BE49-F238E27FC236}">
                <a16:creationId xmlns:a16="http://schemas.microsoft.com/office/drawing/2014/main" id="{6C37B472-F0F8-684B-909F-A3A23D218CDD}"/>
              </a:ext>
            </a:extLst>
          </p:cNvPr>
          <p:cNvSpPr/>
          <p:nvPr/>
        </p:nvSpPr>
        <p:spPr>
          <a:xfrm>
            <a:off x="4151784" y="2492896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>
            <a:extLst>
              <a:ext uri="{FF2B5EF4-FFF2-40B4-BE49-F238E27FC236}">
                <a16:creationId xmlns:a16="http://schemas.microsoft.com/office/drawing/2014/main" id="{3C96B6A3-7CCC-9343-B901-6A42A787CF5D}"/>
              </a:ext>
            </a:extLst>
          </p:cNvPr>
          <p:cNvSpPr/>
          <p:nvPr/>
        </p:nvSpPr>
        <p:spPr>
          <a:xfrm>
            <a:off x="4162670" y="3331096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0F288A6-D2D5-644E-9910-3169256704A0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3624012" y="2399384"/>
            <a:ext cx="527773" cy="273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A7F696A-6BEE-7241-987C-9EE92D36E90D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3656434" y="2399384"/>
            <a:ext cx="938284" cy="931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37D3D97-F7C6-024D-8334-1FE8B474C6D3}"/>
              </a:ext>
            </a:extLst>
          </p:cNvPr>
          <p:cNvSpPr txBox="1"/>
          <p:nvPr/>
        </p:nvSpPr>
        <p:spPr>
          <a:xfrm>
            <a:off x="2325406" y="1929702"/>
            <a:ext cx="196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Mes différentes affiliations</a:t>
            </a:r>
          </a:p>
        </p:txBody>
      </p:sp>
      <p:sp>
        <p:nvSpPr>
          <p:cNvPr id="26" name="Bouée 25">
            <a:extLst>
              <a:ext uri="{FF2B5EF4-FFF2-40B4-BE49-F238E27FC236}">
                <a16:creationId xmlns:a16="http://schemas.microsoft.com/office/drawing/2014/main" id="{BC4D3281-1459-3D43-BBB2-23AB6DAB331F}"/>
              </a:ext>
            </a:extLst>
          </p:cNvPr>
          <p:cNvSpPr/>
          <p:nvPr/>
        </p:nvSpPr>
        <p:spPr>
          <a:xfrm>
            <a:off x="5015881" y="3655835"/>
            <a:ext cx="292687" cy="175500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Bouée 26">
            <a:extLst>
              <a:ext uri="{FF2B5EF4-FFF2-40B4-BE49-F238E27FC236}">
                <a16:creationId xmlns:a16="http://schemas.microsoft.com/office/drawing/2014/main" id="{B491AC33-D4A5-8B49-8E4B-22AA6D6C2BEC}"/>
              </a:ext>
            </a:extLst>
          </p:cNvPr>
          <p:cNvSpPr/>
          <p:nvPr/>
        </p:nvSpPr>
        <p:spPr>
          <a:xfrm>
            <a:off x="5026767" y="3798985"/>
            <a:ext cx="292687" cy="175500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D76F26D-3ADD-6442-B8FE-E7BEED31B440}"/>
              </a:ext>
            </a:extLst>
          </p:cNvPr>
          <p:cNvSpPr txBox="1"/>
          <p:nvPr/>
        </p:nvSpPr>
        <p:spPr>
          <a:xfrm>
            <a:off x="5308568" y="3750478"/>
            <a:ext cx="204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Les qualités qui me sont accordées.</a:t>
            </a:r>
          </a:p>
        </p:txBody>
      </p:sp>
      <p:sp>
        <p:nvSpPr>
          <p:cNvPr id="29" name="Bouée 28">
            <a:extLst>
              <a:ext uri="{FF2B5EF4-FFF2-40B4-BE49-F238E27FC236}">
                <a16:creationId xmlns:a16="http://schemas.microsoft.com/office/drawing/2014/main" id="{D9734F02-799A-4B4B-97F8-5F3C715804C4}"/>
              </a:ext>
            </a:extLst>
          </p:cNvPr>
          <p:cNvSpPr/>
          <p:nvPr/>
        </p:nvSpPr>
        <p:spPr>
          <a:xfrm>
            <a:off x="6381458" y="3501008"/>
            <a:ext cx="1154702" cy="185730"/>
          </a:xfrm>
          <a:prstGeom prst="donut">
            <a:avLst>
              <a:gd name="adj" fmla="val 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D299303-E214-4E4D-8B08-340A1993BE8B}"/>
              </a:ext>
            </a:extLst>
          </p:cNvPr>
          <p:cNvSpPr txBox="1"/>
          <p:nvPr/>
        </p:nvSpPr>
        <p:spPr>
          <a:xfrm>
            <a:off x="7536160" y="3429001"/>
            <a:ext cx="2491486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3"/>
                </a:solidFill>
              </a:rPr>
              <a:t>Les diplômes que je possède ou les formations en cours.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0820424-3013-524E-A7A7-5AC1FC04E614}"/>
              </a:ext>
            </a:extLst>
          </p:cNvPr>
          <p:cNvCxnSpPr/>
          <p:nvPr/>
        </p:nvCxnSpPr>
        <p:spPr>
          <a:xfrm>
            <a:off x="4242348" y="3974485"/>
            <a:ext cx="10275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4" grpId="0" animBg="1"/>
      <p:bldP spid="4" grpId="1" animBg="1"/>
      <p:bldP spid="22" grpId="0" animBg="1"/>
      <p:bldP spid="22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2B0BB76-E3A1-134B-9764-8FD1B89DC55C}"/>
              </a:ext>
            </a:extLst>
          </p:cNvPr>
          <p:cNvGrpSpPr/>
          <p:nvPr/>
        </p:nvGrpSpPr>
        <p:grpSpPr>
          <a:xfrm>
            <a:off x="2368732" y="1507282"/>
            <a:ext cx="7455945" cy="3839810"/>
            <a:chOff x="844731" y="1507282"/>
            <a:chExt cx="7455945" cy="383981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819B440-D909-1C41-9AF8-00B6DBBBE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1" y="1507282"/>
              <a:ext cx="7455945" cy="383981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DF7A552-E63B-DE47-A17B-E9FCCFF93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1613" r="4104" b="69010"/>
            <a:stretch/>
          </p:blipFill>
          <p:spPr>
            <a:xfrm>
              <a:off x="1262127" y="1827788"/>
              <a:ext cx="6693381" cy="2321292"/>
            </a:xfrm>
            <a:prstGeom prst="rect">
              <a:avLst/>
            </a:prstGeom>
          </p:spPr>
        </p:pic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9E9B4F7D-E133-6B47-95ED-C2AEBA0FAC71}"/>
              </a:ext>
            </a:extLst>
          </p:cNvPr>
          <p:cNvSpPr txBox="1"/>
          <p:nvPr/>
        </p:nvSpPr>
        <p:spPr>
          <a:xfrm>
            <a:off x="2135560" y="764705"/>
            <a:ext cx="720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Dès que j’ai participé aux 8 premières heures de formation, je peux avoir une licence d’éducateur ou entraîneur :</a:t>
            </a:r>
          </a:p>
        </p:txBody>
      </p:sp>
      <p:sp>
        <p:nvSpPr>
          <p:cNvPr id="24" name="Bouée 23">
            <a:extLst>
              <a:ext uri="{FF2B5EF4-FFF2-40B4-BE49-F238E27FC236}">
                <a16:creationId xmlns:a16="http://schemas.microsoft.com/office/drawing/2014/main" id="{5E2D64BC-F21E-DD43-80A8-737BD1E6BE74}"/>
              </a:ext>
            </a:extLst>
          </p:cNvPr>
          <p:cNvSpPr/>
          <p:nvPr/>
        </p:nvSpPr>
        <p:spPr>
          <a:xfrm>
            <a:off x="5599158" y="4863893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Bouée 24">
            <a:extLst>
              <a:ext uri="{FF2B5EF4-FFF2-40B4-BE49-F238E27FC236}">
                <a16:creationId xmlns:a16="http://schemas.microsoft.com/office/drawing/2014/main" id="{AF49F1D4-E4D3-0947-AC6C-F0B6D1D26878}"/>
              </a:ext>
            </a:extLst>
          </p:cNvPr>
          <p:cNvSpPr/>
          <p:nvPr/>
        </p:nvSpPr>
        <p:spPr>
          <a:xfrm>
            <a:off x="6672064" y="4509120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8ACF6A4-CE64-604B-B727-6168E9C9FE8D}"/>
              </a:ext>
            </a:extLst>
          </p:cNvPr>
          <p:cNvSpPr txBox="1"/>
          <p:nvPr/>
        </p:nvSpPr>
        <p:spPr>
          <a:xfrm>
            <a:off x="6425578" y="4854602"/>
            <a:ext cx="310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 qualité « ECF » est indiquée </a:t>
            </a:r>
            <a:r>
              <a:rPr lang="fr-FR">
                <a:solidFill>
                  <a:srgbClr val="FF0000"/>
                </a:solidFill>
              </a:rPr>
              <a:t>sur ma </a:t>
            </a:r>
            <a:r>
              <a:rPr lang="fr-FR" dirty="0">
                <a:solidFill>
                  <a:srgbClr val="FF0000"/>
                </a:solidFill>
              </a:rPr>
              <a:t>licence ainsi que le diplôme que je suis en train de passer.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183090" y="1986676"/>
            <a:ext cx="153785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8 et 22 NOV 21</a:t>
            </a:r>
          </a:p>
        </p:txBody>
      </p:sp>
    </p:spTree>
    <p:extLst>
      <p:ext uri="{BB962C8B-B14F-4D97-AF65-F5344CB8AC3E}">
        <p14:creationId xmlns:p14="http://schemas.microsoft.com/office/powerpoint/2010/main" val="18634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D5E64B5-F134-074B-92E5-BE4A9B70963D}"/>
              </a:ext>
            </a:extLst>
          </p:cNvPr>
          <p:cNvGrpSpPr/>
          <p:nvPr/>
        </p:nvGrpSpPr>
        <p:grpSpPr>
          <a:xfrm>
            <a:off x="2368732" y="1376803"/>
            <a:ext cx="7455945" cy="4100769"/>
            <a:chOff x="844731" y="1376802"/>
            <a:chExt cx="7455945" cy="410076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C903A62-C3AD-0B43-88EC-12797FFB1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1" y="1376802"/>
              <a:ext cx="7455945" cy="4100769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19F7D42-F210-3743-B52B-A26448B26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1613" r="4104" b="69010"/>
            <a:stretch/>
          </p:blipFill>
          <p:spPr>
            <a:xfrm>
              <a:off x="1244603" y="1688952"/>
              <a:ext cx="6671563" cy="2313725"/>
            </a:xfrm>
            <a:prstGeom prst="rect">
              <a:avLst/>
            </a:prstGeom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DCA014E9-36CA-1C40-B35C-1DD81914051F}"/>
              </a:ext>
            </a:extLst>
          </p:cNvPr>
          <p:cNvSpPr txBox="1"/>
          <p:nvPr/>
        </p:nvSpPr>
        <p:spPr>
          <a:xfrm>
            <a:off x="2135560" y="764705"/>
            <a:ext cx="720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Lorsque j’aurais obtenu mon diplôme, ce changement sera pris en compte sur ma prochaine licence d’éducateur ou entraîneur :</a:t>
            </a:r>
          </a:p>
        </p:txBody>
      </p:sp>
      <p:sp>
        <p:nvSpPr>
          <p:cNvPr id="23" name="Bouée 22">
            <a:extLst>
              <a:ext uri="{FF2B5EF4-FFF2-40B4-BE49-F238E27FC236}">
                <a16:creationId xmlns:a16="http://schemas.microsoft.com/office/drawing/2014/main" id="{C353B958-D414-DF41-9B7D-CF436C9BAD8A}"/>
              </a:ext>
            </a:extLst>
          </p:cNvPr>
          <p:cNvSpPr/>
          <p:nvPr/>
        </p:nvSpPr>
        <p:spPr>
          <a:xfrm>
            <a:off x="4223792" y="5013176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E8BEA2-7035-7445-999C-1F05E4FA8BBF}"/>
              </a:ext>
            </a:extLst>
          </p:cNvPr>
          <p:cNvSpPr txBox="1"/>
          <p:nvPr/>
        </p:nvSpPr>
        <p:spPr>
          <a:xfrm>
            <a:off x="5118091" y="4854601"/>
            <a:ext cx="4417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 qualité « EDU » remplace « ECF » et  le signe  « * » ne figure plus après mon diplôme.</a:t>
            </a:r>
          </a:p>
        </p:txBody>
      </p:sp>
      <p:sp>
        <p:nvSpPr>
          <p:cNvPr id="25" name="Bouée 24">
            <a:extLst>
              <a:ext uri="{FF2B5EF4-FFF2-40B4-BE49-F238E27FC236}">
                <a16:creationId xmlns:a16="http://schemas.microsoft.com/office/drawing/2014/main" id="{9827669A-4BCD-584C-B9C7-34F36EA056F6}"/>
              </a:ext>
            </a:extLst>
          </p:cNvPr>
          <p:cNvSpPr/>
          <p:nvPr/>
        </p:nvSpPr>
        <p:spPr>
          <a:xfrm>
            <a:off x="6637959" y="4357875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2850" y="2579024"/>
            <a:ext cx="6603943" cy="1028700"/>
          </a:xfrm>
        </p:spPr>
        <p:txBody>
          <a:bodyPr/>
          <a:lstStyle/>
          <a:p>
            <a:r>
              <a:rPr lang="fr-FR" dirty="0"/>
              <a:t>LE LIVRET DE FORMATION</a:t>
            </a:r>
          </a:p>
        </p:txBody>
      </p:sp>
    </p:spTree>
    <p:extLst>
      <p:ext uri="{BB962C8B-B14F-4D97-AF65-F5344CB8AC3E}">
        <p14:creationId xmlns:p14="http://schemas.microsoft.com/office/powerpoint/2010/main" val="274079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79985B5-11F9-5742-8D43-E6273022F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443DDA-30A2-3C4B-9023-F131DE0A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42" y="832303"/>
            <a:ext cx="6254522" cy="46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0">
            <a:extLst>
              <a:ext uri="{FF2B5EF4-FFF2-40B4-BE49-F238E27FC236}">
                <a16:creationId xmlns:a16="http://schemas.microsoft.com/office/drawing/2014/main" id="{470AE094-73F9-A443-A5AA-F934A891FD01}"/>
              </a:ext>
            </a:extLst>
          </p:cNvPr>
          <p:cNvSpPr/>
          <p:nvPr/>
        </p:nvSpPr>
        <p:spPr>
          <a:xfrm>
            <a:off x="285598" y="1467562"/>
            <a:ext cx="6096000" cy="38064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UNITÉ DE FORMATION 1   (durée 20 h)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ANIMER UNE SITUATION D‘ENTRAÎNEMENT EN ASSURANT LA SECURITE DES PRATIQUANT(E)S.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ASSURER LA SECURITE DES PRATIQUANT(E)S LORS DES COMPETITIONS.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CONTRIBUER A LA CONSTRUCTION D’UN RUGBY CITOYEN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Les objectifs de formation viseront le développement des capacités à :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Prendre en charge un groupe avant, pendant et après l’entraînement et/ou le match.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Garantir sécurité du groupe, l’intégrité des joueurs sur et en dehors du terrain, à l’entraînement et/ou en match.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Animer des situations d’entraînement en assurant la sécurité des pratiquants.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Respecter,  entraîner et faire respecter les règles du jeu.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Mettre en œuvre l’éthique.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Mobiliser, développer, mettre en œuvre des valeurs citoyennes.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Respecter les procédures administratives de base.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Organiser la logistique.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06010" y="2432817"/>
            <a:ext cx="5387039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Date, thème: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Semaine 8 Novembre (en présentiel ligue):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Semaine du 22 Novembre : (validation ECF)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Semaine 6 Décembre (en présentiel terroir):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35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51">
            <a:extLst>
              <a:ext uri="{FF2B5EF4-FFF2-40B4-BE49-F238E27FC236}">
                <a16:creationId xmlns:a16="http://schemas.microsoft.com/office/drawing/2014/main" id="{144C5618-D294-E342-BACF-9B1D4D8DD433}"/>
              </a:ext>
            </a:extLst>
          </p:cNvPr>
          <p:cNvSpPr/>
          <p:nvPr/>
        </p:nvSpPr>
        <p:spPr>
          <a:xfrm>
            <a:off x="468283" y="1384938"/>
            <a:ext cx="5962762" cy="352070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UNITÉ DE FORMATION 2   (durée 20 h)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ANIMER UNE SITUATION D’ENTRAÎNEMENT EN LA FAISANT EVOLUER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EN COMPTE LES PRINCIPES DU JEU ET LES RESSOURCES DES JOUEURS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MAINTENIR UN CLIMAT MOTIVATIONNEL EN COMPETITION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objectifs de formation viseront le développement des capacités à :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Analyser le jeu produit en se référant aux principes du jeu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en compte les ressources des joueurs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Animer une situation d’entrainement en la faisant évoluer; 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Observer, analyser les effets produits dans une situation par l’utilisation de  variables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Valoriser, positiver, renforcer, mobiliser (climat motivationnel) en compétition et à l’entraînement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Travailler en équipe avec les entraîneurs des autres catégories d’âge.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13418" y="2347688"/>
            <a:ext cx="4890655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Semaine 10 janvier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Semaine 24 janvier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Semaine 7 février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297D70-2034-D64B-856B-B388F1FF1679}"/>
              </a:ext>
            </a:extLst>
          </p:cNvPr>
          <p:cNvSpPr/>
          <p:nvPr/>
        </p:nvSpPr>
        <p:spPr>
          <a:xfrm>
            <a:off x="7491086" y="3402317"/>
            <a:ext cx="37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(présentiel ou </a:t>
            </a:r>
            <a:r>
              <a:rPr lang="fr-FR" dirty="0" err="1">
                <a:solidFill>
                  <a:srgbClr val="0070C0"/>
                </a:solidFill>
              </a:rPr>
              <a:t>visio</a:t>
            </a:r>
            <a:r>
              <a:rPr lang="fr-FR" dirty="0">
                <a:solidFill>
                  <a:srgbClr val="0070C0"/>
                </a:solidFill>
              </a:rPr>
              <a:t> selon terroir 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31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1">
            <a:extLst>
              <a:ext uri="{FF2B5EF4-FFF2-40B4-BE49-F238E27FC236}">
                <a16:creationId xmlns:a16="http://schemas.microsoft.com/office/drawing/2014/main" id="{78AC259B-3975-5F49-97CD-880E432455E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Rectangle à coins arrondis 52">
            <a:extLst>
              <a:ext uri="{FF2B5EF4-FFF2-40B4-BE49-F238E27FC236}">
                <a16:creationId xmlns:a16="http://schemas.microsoft.com/office/drawing/2014/main" id="{DEFD445F-55AB-574E-A738-52AD842D6C3A}"/>
              </a:ext>
            </a:extLst>
          </p:cNvPr>
          <p:cNvSpPr/>
          <p:nvPr/>
        </p:nvSpPr>
        <p:spPr>
          <a:xfrm>
            <a:off x="222073" y="1158239"/>
            <a:ext cx="6798885" cy="511193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rIns="90000" bIns="0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UNITÉ DE FORMATION 3    (durée 20 h)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DEFINIR DES OBJECTIFS D’APPRENTISSAGE,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CONSTRUIRE, ANIMER, REGULER UNE SEANCE D’ENTRAÎNEMENT,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EN MATCH,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DES PLUS DE 18 ANS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objectifs de formation viseront le développement des capacités à :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Diagnostiquer le niveau de jeu du joueur et du collectif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Déterminer des objectifs de performance ou de processus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Définir les comportements attendus (règles d’action) dans le cadre d’un projet de jeu 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Concevoir une séance d’entraînement ou un cycle de séances d’entraînement adaptées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Animer, réguler, évaluer des séances  d’entraînement permettant de « construire » les comportements attendus et de mobiliser et  développer les ressources des joueurs; 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le collectif en compétition ou en entraînement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Structurer des bilans de match permettant de définir des objectifs prioritaires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Définir les grands axes d’une planification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Maîtriser les moyens de communication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S’intégrer et travailler au sein d’un même staff en tant qu’entraîneur principal ou adjoint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D9503E-D1E5-A244-A5C2-DB8699E4F5D5}"/>
              </a:ext>
            </a:extLst>
          </p:cNvPr>
          <p:cNvSpPr txBox="1"/>
          <p:nvPr/>
        </p:nvSpPr>
        <p:spPr>
          <a:xfrm>
            <a:off x="6095999" y="5050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903367-018B-664F-B422-383DF9700F91}"/>
              </a:ext>
            </a:extLst>
          </p:cNvPr>
          <p:cNvSpPr txBox="1"/>
          <p:nvPr/>
        </p:nvSpPr>
        <p:spPr>
          <a:xfrm>
            <a:off x="7020959" y="2349860"/>
            <a:ext cx="4890655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Semaine 7 Mars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Semaine 28 Mars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Semaine 11 Avril</a:t>
            </a:r>
          </a:p>
        </p:txBody>
      </p:sp>
    </p:spTree>
    <p:extLst>
      <p:ext uri="{BB962C8B-B14F-4D97-AF65-F5344CB8AC3E}">
        <p14:creationId xmlns:p14="http://schemas.microsoft.com/office/powerpoint/2010/main" val="72698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00465"/>
              </p:ext>
            </p:extLst>
          </p:nvPr>
        </p:nvGraphicFramePr>
        <p:xfrm>
          <a:off x="908362" y="1658510"/>
          <a:ext cx="10375275" cy="3711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583">
                  <a:extLst>
                    <a:ext uri="{9D8B030D-6E8A-4147-A177-3AD203B41FA5}">
                      <a16:colId xmlns:a16="http://schemas.microsoft.com/office/drawing/2014/main" val="1232388047"/>
                    </a:ext>
                  </a:extLst>
                </a:gridCol>
                <a:gridCol w="1939150">
                  <a:extLst>
                    <a:ext uri="{9D8B030D-6E8A-4147-A177-3AD203B41FA5}">
                      <a16:colId xmlns:a16="http://schemas.microsoft.com/office/drawing/2014/main" val="3795723570"/>
                    </a:ext>
                  </a:extLst>
                </a:gridCol>
                <a:gridCol w="1607670">
                  <a:extLst>
                    <a:ext uri="{9D8B030D-6E8A-4147-A177-3AD203B41FA5}">
                      <a16:colId xmlns:a16="http://schemas.microsoft.com/office/drawing/2014/main" val="2935127717"/>
                    </a:ext>
                  </a:extLst>
                </a:gridCol>
                <a:gridCol w="1579524">
                  <a:extLst>
                    <a:ext uri="{9D8B030D-6E8A-4147-A177-3AD203B41FA5}">
                      <a16:colId xmlns:a16="http://schemas.microsoft.com/office/drawing/2014/main" val="2857312210"/>
                    </a:ext>
                  </a:extLst>
                </a:gridCol>
                <a:gridCol w="2729694">
                  <a:extLst>
                    <a:ext uri="{9D8B030D-6E8A-4147-A177-3AD203B41FA5}">
                      <a16:colId xmlns:a16="http://schemas.microsoft.com/office/drawing/2014/main" val="2259563687"/>
                    </a:ext>
                  </a:extLst>
                </a:gridCol>
                <a:gridCol w="1491654">
                  <a:extLst>
                    <a:ext uri="{9D8B030D-6E8A-4147-A177-3AD203B41FA5}">
                      <a16:colId xmlns:a16="http://schemas.microsoft.com/office/drawing/2014/main" val="2649992956"/>
                    </a:ext>
                  </a:extLst>
                </a:gridCol>
              </a:tblGrid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VALLEE DE L'HERS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CEDRIC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PAPAIX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 dirty="0">
                          <a:effectLst/>
                          <a:hlinkClick r:id="rId2"/>
                        </a:rPr>
                        <a:t>c.papaix@occitanie-ffr.fr</a:t>
                      </a:r>
                      <a:endParaRPr lang="fr-FR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06 07 87 35 38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3685391209"/>
                  </a:ext>
                </a:extLst>
              </a:tr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 TOULOUSE SUD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JEREMY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PARMA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 dirty="0">
                          <a:effectLst/>
                          <a:hlinkClick r:id="rId3"/>
                        </a:rPr>
                        <a:t>j.parma@occitanie-ffr.fr</a:t>
                      </a:r>
                      <a:endParaRPr lang="fr-FR" sz="1400" b="0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06 07 83 08 06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360145597"/>
                  </a:ext>
                </a:extLst>
              </a:tr>
              <a:tr h="3093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TOULOUSE NORD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SYLVIE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BROS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>
                          <a:effectLst/>
                          <a:hlinkClick r:id="rId4"/>
                        </a:rPr>
                        <a:t>s.bros@occitanie-ffr.fr</a:t>
                      </a:r>
                      <a:endParaRPr lang="fr-FR" sz="1400" b="0" i="0" u="sng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07 85 47 30 18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1210591922"/>
                  </a:ext>
                </a:extLst>
              </a:tr>
              <a:tr h="3093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VILLEMUR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BOUISSET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Gérard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g-bouisset@outlook.com</a:t>
                      </a:r>
                      <a:endParaRPr lang="fr-FR" sz="1400" b="0" i="0" u="sng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06 20 75 34 59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2793243173"/>
                  </a:ext>
                </a:extLst>
              </a:tr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TOULOUSAIN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VINCENT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DESPREZ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 dirty="0">
                          <a:effectLst/>
                          <a:hlinkClick r:id="rId5"/>
                        </a:rPr>
                        <a:t>v.desprez@occitanie-ffr.fr</a:t>
                      </a:r>
                      <a:endParaRPr lang="fr-FR" sz="1400" b="0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06 07 84 11 69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3516313760"/>
                  </a:ext>
                </a:extLst>
              </a:tr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AST</a:t>
                      </a: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Tournefeuille</a:t>
                      </a: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MALIRAT</a:t>
                      </a: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JÉRÔME</a:t>
                      </a: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marL="0" marR="0" indent="0" algn="ctr" defTabSz="9143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sng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directeur.sportif@tournefeuille-rugby.com</a:t>
                      </a:r>
                      <a:endParaRPr lang="fr-FR" sz="1400" b="0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06 64 33 58 18</a:t>
                      </a: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811393745"/>
                  </a:ext>
                </a:extLst>
              </a:tr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RCS</a:t>
                      </a: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Saudrune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MARTY</a:t>
                      </a: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Pierre</a:t>
                      </a: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marL="0" marR="0" indent="0" algn="ctr" defTabSz="9143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pierremarty.rugby@yahoo.fr</a:t>
                      </a:r>
                      <a:endParaRPr lang="fr-FR" sz="1400" b="0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06 70 35 29 27 </a:t>
                      </a: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1333171714"/>
                  </a:ext>
                </a:extLst>
              </a:tr>
            </a:tbl>
          </a:graphicData>
        </a:graphic>
      </p:graphicFrame>
      <p:sp>
        <p:nvSpPr>
          <p:cNvPr id="3" name="Titre 7"/>
          <p:cNvSpPr txBox="1">
            <a:spLocks/>
          </p:cNvSpPr>
          <p:nvPr/>
        </p:nvSpPr>
        <p:spPr>
          <a:xfrm>
            <a:off x="2071110" y="975360"/>
            <a:ext cx="8229600" cy="5989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51" baseline="0">
                <a:solidFill>
                  <a:schemeClr val="tx1"/>
                </a:solidFill>
                <a:latin typeface="+mj-lt"/>
                <a:ea typeface="Yorkshire" pitchFamily="2" charset="0"/>
                <a:cs typeface="Yorkshire" pitchFamily="2" charset="0"/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-1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Présentation Formateurs Ligue  </a:t>
            </a:r>
          </a:p>
        </p:txBody>
      </p:sp>
    </p:spTree>
    <p:extLst>
      <p:ext uri="{BB962C8B-B14F-4D97-AF65-F5344CB8AC3E}">
        <p14:creationId xmlns:p14="http://schemas.microsoft.com/office/powerpoint/2010/main" val="317122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18" y="2654754"/>
            <a:ext cx="5195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convention (avant le 15 novembre 21) et PSC1 (si passée dans l’année) à renvoyer à 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>
                <a:hlinkClick r:id="rId2"/>
              </a:rPr>
              <a:t>formation@occitanie-ffr.fr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E987C4-BBE6-8348-AD41-D6A5829D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644" y="0"/>
            <a:ext cx="485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40480" y="2512520"/>
            <a:ext cx="6791499" cy="1460963"/>
          </a:xfrm>
        </p:spPr>
        <p:txBody>
          <a:bodyPr/>
          <a:lstStyle/>
          <a:p>
            <a:pPr algn="ctr"/>
            <a:r>
              <a:rPr lang="fr-FR" dirty="0"/>
              <a:t>CERTIFICATION</a:t>
            </a:r>
            <a:br>
              <a:rPr lang="fr-FR" dirty="0"/>
            </a:br>
            <a:r>
              <a:rPr lang="fr-FR" dirty="0"/>
              <a:t>courant Juin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114800" y="5230491"/>
            <a:ext cx="578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convocation si le PSC1 non obtenu avant juin</a:t>
            </a:r>
          </a:p>
        </p:txBody>
      </p:sp>
    </p:spTree>
    <p:extLst>
      <p:ext uri="{BB962C8B-B14F-4D97-AF65-F5344CB8AC3E}">
        <p14:creationId xmlns:p14="http://schemas.microsoft.com/office/powerpoint/2010/main" val="132947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E49A13-2310-6E43-89C2-FBDD4EB5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803" y="0"/>
            <a:ext cx="6476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1068" y="1831742"/>
            <a:ext cx="41064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Epreuve 1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Animation de situations à l’entrainement (mini 2x15’)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Entretien 15’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168CA9-F809-014B-9BC9-5CEA37074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42" y="0"/>
            <a:ext cx="7146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0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97527" y="1496291"/>
            <a:ext cx="327521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Epreuve 2: Analyse vidéo</a:t>
            </a:r>
          </a:p>
          <a:p>
            <a:pPr marL="285750" indent="-285750">
              <a:buFontTx/>
              <a:buChar char="-"/>
            </a:pPr>
            <a:r>
              <a:rPr lang="fr-FR" dirty="0"/>
              <a:t>20min: observation analyse d’une vidéo (2’maxi)</a:t>
            </a:r>
          </a:p>
          <a:p>
            <a:pPr marL="285750" indent="-285750">
              <a:buFontTx/>
              <a:buChar char="-"/>
            </a:pPr>
            <a:r>
              <a:rPr lang="fr-FR" dirty="0"/>
              <a:t>10’ présentation de l’analyse au jury</a:t>
            </a:r>
          </a:p>
          <a:p>
            <a:pPr marL="285750" indent="-285750">
              <a:buFontTx/>
              <a:buChar char="-"/>
            </a:pPr>
            <a:r>
              <a:rPr lang="fr-FR" dirty="0"/>
              <a:t>15’ questionnement du jury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97526" y="3738178"/>
            <a:ext cx="32752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Epreuve 3: questionnaire règlement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97526" y="4696692"/>
            <a:ext cx="3183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Epreuve 4: comportements en plateau/ou match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8EC1B5-AFA7-7344-A5BC-43F12C34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741" y="1496291"/>
            <a:ext cx="8039081" cy="37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1144" y="2071063"/>
            <a:ext cx="11022675" cy="10287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OBLIGATIONS FEDERALES :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LES DIPLÔMES</a:t>
            </a:r>
          </a:p>
        </p:txBody>
      </p:sp>
    </p:spTree>
    <p:extLst>
      <p:ext uri="{BB962C8B-B14F-4D97-AF65-F5344CB8AC3E}">
        <p14:creationId xmlns:p14="http://schemas.microsoft.com/office/powerpoint/2010/main" val="210930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64BFE064-BE16-E54E-9877-3864B2FCD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00098"/>
              </p:ext>
            </p:extLst>
          </p:nvPr>
        </p:nvGraphicFramePr>
        <p:xfrm>
          <a:off x="2557463" y="3612516"/>
          <a:ext cx="7820448" cy="1767456"/>
        </p:xfrm>
        <a:graphic>
          <a:graphicData uri="http://schemas.openxmlformats.org/drawingml/2006/table">
            <a:tbl>
              <a:tblPr/>
              <a:tblGrid>
                <a:gridCol w="66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587">
                  <a:extLst>
                    <a:ext uri="{9D8B030D-6E8A-4147-A177-3AD203B41FA5}">
                      <a16:colId xmlns:a16="http://schemas.microsoft.com/office/drawing/2014/main" val="3803354027"/>
                    </a:ext>
                  </a:extLst>
                </a:gridCol>
                <a:gridCol w="847825">
                  <a:extLst>
                    <a:ext uri="{9D8B030D-6E8A-4147-A177-3AD203B41FA5}">
                      <a16:colId xmlns:a16="http://schemas.microsoft.com/office/drawing/2014/main" val="2904877433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7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573">
                <a:tc gridSpan="9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BF (Brevet fédéral)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26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3/4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M6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M8</a:t>
                      </a:r>
                      <a:endParaRPr lang="fr-FR" dirty="0"/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M10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M12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M14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M16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M18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+18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64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727"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Baby Rugby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Découverte-Initiation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INIT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Développement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DEVE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Perfectionnement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PERF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Optimisation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OPTI</a:t>
                      </a:r>
                      <a:endParaRPr kumimoji="0" lang="fr-FR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</a:endParaRP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9" name="ZoneTexte 6">
            <a:extLst>
              <a:ext uri="{FF2B5EF4-FFF2-40B4-BE49-F238E27FC236}">
                <a16:creationId xmlns:a16="http://schemas.microsoft.com/office/drawing/2014/main" id="{7D7EF00D-DC56-9949-B132-68D1278F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2080347"/>
            <a:ext cx="414337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BP JEPS APT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mention</a:t>
            </a:r>
            <a:r>
              <a:rPr lang="fr-FR" altLang="fr-FR" sz="1800" b="1" dirty="0">
                <a:latin typeface="Arial" panose="020B0604020202020204" pitchFamily="34" charset="0"/>
              </a:rPr>
              <a:t> </a:t>
            </a:r>
            <a:r>
              <a:rPr lang="fr-FR" altLang="fr-FR" sz="1800" dirty="0">
                <a:latin typeface="Arial" panose="020B0604020202020204" pitchFamily="34" charset="0"/>
              </a:rPr>
              <a:t>Rugby</a:t>
            </a:r>
          </a:p>
        </p:txBody>
      </p:sp>
      <p:sp>
        <p:nvSpPr>
          <p:cNvPr id="13340" name="ZoneTexte 7">
            <a:extLst>
              <a:ext uri="{FF2B5EF4-FFF2-40B4-BE49-F238E27FC236}">
                <a16:creationId xmlns:a16="http://schemas.microsoft.com/office/drawing/2014/main" id="{08930C9D-2BA4-8D4D-B4C9-1F2914A42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341438"/>
            <a:ext cx="2500313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DE JEPS rugby à XV</a:t>
            </a:r>
          </a:p>
        </p:txBody>
      </p:sp>
      <p:sp>
        <p:nvSpPr>
          <p:cNvPr id="13341" name="ZoneTexte 8">
            <a:extLst>
              <a:ext uri="{FF2B5EF4-FFF2-40B4-BE49-F238E27FC236}">
                <a16:creationId xmlns:a16="http://schemas.microsoft.com/office/drawing/2014/main" id="{E6540F45-E3D4-3440-90E4-8258A3FC7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612775"/>
            <a:ext cx="257175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DES JEPS rugby à XV</a:t>
            </a:r>
          </a:p>
        </p:txBody>
      </p:sp>
      <p:sp>
        <p:nvSpPr>
          <p:cNvPr id="13342" name="ZoneTexte 12">
            <a:extLst>
              <a:ext uri="{FF2B5EF4-FFF2-40B4-BE49-F238E27FC236}">
                <a16:creationId xmlns:a16="http://schemas.microsoft.com/office/drawing/2014/main" id="{0269D95E-5D64-ED41-9B8B-F43E328C8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91" y="3625129"/>
            <a:ext cx="4572000" cy="3381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60h de formation+ 50h minimum en club</a:t>
            </a:r>
          </a:p>
        </p:txBody>
      </p:sp>
      <p:sp>
        <p:nvSpPr>
          <p:cNvPr id="13343" name="ZoneTexte 16">
            <a:extLst>
              <a:ext uri="{FF2B5EF4-FFF2-40B4-BE49-F238E27FC236}">
                <a16:creationId xmlns:a16="http://schemas.microsoft.com/office/drawing/2014/main" id="{EFB1D823-BEBE-A646-9D94-4930A918A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847" y="1290279"/>
            <a:ext cx="3486150" cy="58578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1000h de form.</a:t>
            </a:r>
            <a:b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 500 en centre + 500 en structure</a:t>
            </a:r>
          </a:p>
        </p:txBody>
      </p:sp>
      <p:sp>
        <p:nvSpPr>
          <p:cNvPr id="13344" name="ZoneTexte 17">
            <a:extLst>
              <a:ext uri="{FF2B5EF4-FFF2-40B4-BE49-F238E27FC236}">
                <a16:creationId xmlns:a16="http://schemas.microsoft.com/office/drawing/2014/main" id="{6745D5B1-74D3-0C4B-9EAE-D912AE06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847" y="569553"/>
            <a:ext cx="3468688" cy="58578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1000h de form.</a:t>
            </a:r>
            <a:b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500 en centre + 500 en structure</a:t>
            </a:r>
          </a:p>
        </p:txBody>
      </p:sp>
      <p:sp>
        <p:nvSpPr>
          <p:cNvPr id="13345" name="ZoneTexte 18">
            <a:extLst>
              <a:ext uri="{FF2B5EF4-FFF2-40B4-BE49-F238E27FC236}">
                <a16:creationId xmlns:a16="http://schemas.microsoft.com/office/drawing/2014/main" id="{7EC30719-D3CB-6C47-B066-0835CB48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080347"/>
            <a:ext cx="3455988" cy="584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1100h de form.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700 en centre + 400 en structure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9CE902-D6B7-7C4D-AB82-EB8B1369B138}"/>
              </a:ext>
            </a:extLst>
          </p:cNvPr>
          <p:cNvSpPr txBox="1"/>
          <p:nvPr/>
        </p:nvSpPr>
        <p:spPr>
          <a:xfrm rot="16200000">
            <a:off x="654844" y="1732757"/>
            <a:ext cx="2887663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pc="300" dirty="0">
                <a:latin typeface="Arial" charset="0"/>
              </a:rPr>
              <a:t>Diplômes  professionnels</a:t>
            </a:r>
          </a:p>
        </p:txBody>
      </p:sp>
      <p:sp>
        <p:nvSpPr>
          <p:cNvPr id="13350" name="ZoneTexte 26">
            <a:extLst>
              <a:ext uri="{FF2B5EF4-FFF2-40B4-BE49-F238E27FC236}">
                <a16:creationId xmlns:a16="http://schemas.microsoft.com/office/drawing/2014/main" id="{6318ABA8-D8F1-0446-BF15-948F56D16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3033176"/>
            <a:ext cx="450532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CQP </a:t>
            </a:r>
            <a:r>
              <a:rPr lang="fr-FR" altLang="fr-FR" sz="1800" dirty="0">
                <a:latin typeface="Arial" panose="020B0604020202020204" pitchFamily="34" charset="0"/>
              </a:rPr>
              <a:t>« Technicien sportif de rugby à XV »</a:t>
            </a:r>
          </a:p>
        </p:txBody>
      </p:sp>
      <p:sp>
        <p:nvSpPr>
          <p:cNvPr id="13352" name="ZoneTexte 18">
            <a:extLst>
              <a:ext uri="{FF2B5EF4-FFF2-40B4-BE49-F238E27FC236}">
                <a16:creationId xmlns:a16="http://schemas.microsoft.com/office/drawing/2014/main" id="{F1F722A4-98AA-494D-9BE8-4966E5F0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852738"/>
            <a:ext cx="3290888" cy="584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270h de form.</a:t>
            </a:r>
            <a:b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150 en centre + 120 en structure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AF48B3-6FDB-794E-9E3B-35C888C2A69F}"/>
              </a:ext>
            </a:extLst>
          </p:cNvPr>
          <p:cNvSpPr txBox="1"/>
          <p:nvPr/>
        </p:nvSpPr>
        <p:spPr>
          <a:xfrm rot="16200000">
            <a:off x="1013439" y="4374538"/>
            <a:ext cx="2170474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pc="300" dirty="0">
                <a:latin typeface="Arial" charset="0"/>
              </a:rPr>
              <a:t>Diplômes  Fédéraux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542012"/>
            <a:ext cx="17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GESTION LIGUE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0" y="4375222"/>
            <a:ext cx="190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GESTION LIGUE </a:t>
            </a:r>
          </a:p>
          <a:p>
            <a:r>
              <a:rPr lang="fr-FR" dirty="0"/>
              <a:t>TERROIR CTC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3904" y="578975"/>
            <a:ext cx="153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GESTION FFR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1069" y="1254228"/>
            <a:ext cx="159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GESTION FFR</a:t>
            </a:r>
          </a:p>
          <a:p>
            <a:r>
              <a:rPr lang="fr-FR" dirty="0"/>
              <a:t>LIGUE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32256" y="5366194"/>
            <a:ext cx="31456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UF1 et 2 communes (équivalences si passage d’une formation à l’autre)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843338" y="5392585"/>
            <a:ext cx="33915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UF1 et 2 communes (équivalences si passage d’une formation à l’autre)</a:t>
            </a:r>
          </a:p>
        </p:txBody>
      </p:sp>
    </p:spTree>
    <p:extLst>
      <p:ext uri="{BB962C8B-B14F-4D97-AF65-F5344CB8AC3E}">
        <p14:creationId xmlns:p14="http://schemas.microsoft.com/office/powerpoint/2010/main" val="30825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50" grpId="0" animBg="1"/>
      <p:bldP spid="133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0" y="0"/>
            <a:ext cx="6344535" cy="63826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9135" y="2161309"/>
            <a:ext cx="33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OBLIGATIONS FEDERALES</a:t>
            </a:r>
          </a:p>
        </p:txBody>
      </p:sp>
    </p:spTree>
    <p:extLst>
      <p:ext uri="{BB962C8B-B14F-4D97-AF65-F5344CB8AC3E}">
        <p14:creationId xmlns:p14="http://schemas.microsoft.com/office/powerpoint/2010/main" val="202391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97" y="1315523"/>
            <a:ext cx="613495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141" y="2869969"/>
            <a:ext cx="7618096" cy="10287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RAPPELS ADMINISTRATIFS</a:t>
            </a:r>
          </a:p>
        </p:txBody>
      </p:sp>
    </p:spTree>
    <p:extLst>
      <p:ext uri="{BB962C8B-B14F-4D97-AF65-F5344CB8AC3E}">
        <p14:creationId xmlns:p14="http://schemas.microsoft.com/office/powerpoint/2010/main" val="136758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DE4590E-EC9F-E24F-8579-988E5A25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750" y="4077073"/>
            <a:ext cx="3820060" cy="646331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Est la base de données de la Fédération Française de Rugby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276872"/>
            <a:ext cx="5094136" cy="1570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5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ADA150-C87D-D74A-9F68-9EF16F96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t="7785" r="36392" b="17124"/>
          <a:stretch/>
        </p:blipFill>
        <p:spPr>
          <a:xfrm>
            <a:off x="5175422" y="368878"/>
            <a:ext cx="1571442" cy="2124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3418062"/>
            <a:ext cx="3026993" cy="932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CA2949-11D5-694D-8A46-4925EFE5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764439"/>
            <a:ext cx="1295400" cy="15621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C5A5136-3194-C845-878F-7E50C44D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577" y="397546"/>
            <a:ext cx="669334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Moi</a:t>
            </a:r>
          </a:p>
        </p:txBody>
      </p:sp>
      <p:sp>
        <p:nvSpPr>
          <p:cNvPr id="27" name="Double flèche horizontale 26">
            <a:extLst>
              <a:ext uri="{FF2B5EF4-FFF2-40B4-BE49-F238E27FC236}">
                <a16:creationId xmlns:a16="http://schemas.microsoft.com/office/drawing/2014/main" id="{6323D624-C56F-9E4E-B310-3705EEB09312}"/>
              </a:ext>
            </a:extLst>
          </p:cNvPr>
          <p:cNvSpPr/>
          <p:nvPr/>
        </p:nvSpPr>
        <p:spPr>
          <a:xfrm rot="5400000">
            <a:off x="5560119" y="280651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Double flèche horizontale 31">
            <a:extLst>
              <a:ext uri="{FF2B5EF4-FFF2-40B4-BE49-F238E27FC236}">
                <a16:creationId xmlns:a16="http://schemas.microsoft.com/office/drawing/2014/main" id="{5EF02E42-B8D4-104D-878A-C93FCF3FB97B}"/>
              </a:ext>
            </a:extLst>
          </p:cNvPr>
          <p:cNvSpPr/>
          <p:nvPr/>
        </p:nvSpPr>
        <p:spPr>
          <a:xfrm>
            <a:off x="2973911" y="1171504"/>
            <a:ext cx="211397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B415E88-48C5-8D40-B46C-E4515682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107" y="2294184"/>
            <a:ext cx="3779381" cy="1077218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Je peux ainsi gérer/mettre à jour mes données (téléphone, adresse, photo…) et aussi importer des documents (certif médical, PSC1, diplômes…)</a:t>
            </a:r>
          </a:p>
        </p:txBody>
      </p:sp>
      <p:sp>
        <p:nvSpPr>
          <p:cNvPr id="2" name="Bouée 1">
            <a:extLst>
              <a:ext uri="{FF2B5EF4-FFF2-40B4-BE49-F238E27FC236}">
                <a16:creationId xmlns:a16="http://schemas.microsoft.com/office/drawing/2014/main" id="{8900D6C5-429A-374A-9B0F-C412B67E7163}"/>
              </a:ext>
            </a:extLst>
          </p:cNvPr>
          <p:cNvSpPr/>
          <p:nvPr/>
        </p:nvSpPr>
        <p:spPr>
          <a:xfrm>
            <a:off x="5303913" y="1171505"/>
            <a:ext cx="801247" cy="306035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>
            <a:extLst>
              <a:ext uri="{FF2B5EF4-FFF2-40B4-BE49-F238E27FC236}">
                <a16:creationId xmlns:a16="http://schemas.microsoft.com/office/drawing/2014/main" id="{7D356A4A-9AF7-1D4B-AAD1-CC98BFE8123F}"/>
              </a:ext>
            </a:extLst>
          </p:cNvPr>
          <p:cNvSpPr/>
          <p:nvPr/>
        </p:nvSpPr>
        <p:spPr>
          <a:xfrm>
            <a:off x="5303912" y="1526591"/>
            <a:ext cx="801247" cy="306035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E13BD1-DCB7-EF4B-A307-81D7633F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708" y="363395"/>
            <a:ext cx="1834278" cy="830997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J’accède à mon compte </a:t>
            </a:r>
            <a:r>
              <a:rPr lang="fr-FR" altLang="fr-FR" sz="1600" dirty="0" err="1">
                <a:latin typeface="Arial" panose="020B0604020202020204" pitchFamily="34" charset="0"/>
              </a:rPr>
              <a:t>Oval-e</a:t>
            </a:r>
            <a:r>
              <a:rPr lang="fr-FR" altLang="fr-FR" sz="1600" dirty="0">
                <a:latin typeface="Arial" panose="020B0604020202020204" pitchFamily="34" charset="0"/>
              </a:rPr>
              <a:t> en ligne avec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9B54AF9-6A14-9A49-BF56-9A748F53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168" y="1171505"/>
            <a:ext cx="20070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Mon numéro de licence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17B0302-14BB-8345-A91B-8CD08EC9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26" y="1541619"/>
            <a:ext cx="17309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Mon mot de passe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0D9440-53D1-2041-8493-8BEEA9CE2551}"/>
              </a:ext>
            </a:extLst>
          </p:cNvPr>
          <p:cNvSpPr txBox="1"/>
          <p:nvPr/>
        </p:nvSpPr>
        <p:spPr>
          <a:xfrm>
            <a:off x="301558" y="4747098"/>
            <a:ext cx="784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Suivre l’avancement des demandes d’affiliations (si détention des droits) </a:t>
            </a:r>
          </a:p>
        </p:txBody>
      </p:sp>
    </p:spTree>
    <p:extLst>
      <p:ext uri="{BB962C8B-B14F-4D97-AF65-F5344CB8AC3E}">
        <p14:creationId xmlns:p14="http://schemas.microsoft.com/office/powerpoint/2010/main" val="40045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2" grpId="0" animBg="1"/>
      <p:bldP spid="33" grpId="0" animBg="1"/>
      <p:bldP spid="2" grpId="0" animBg="1"/>
      <p:bldP spid="17" grpId="0" animBg="1"/>
      <p:bldP spid="18" grpId="0" animBg="1"/>
      <p:bldP spid="21" grpId="0" animBg="1"/>
      <p:bldP spid="28" grpId="0" animBg="1"/>
    </p:bldLst>
  </p:timing>
</p:sld>
</file>

<file path=ppt/theme/theme1.xml><?xml version="1.0" encoding="utf-8"?>
<a:theme xmlns:a="http://schemas.openxmlformats.org/drawingml/2006/main" name="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Occitanie_Powerpoint_Template</Template>
  <TotalTime>1144</TotalTime>
  <Words>657</Words>
  <Application>Microsoft Office PowerPoint</Application>
  <PresentationFormat>Grand écran</PresentationFormat>
  <Paragraphs>183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Sans Unicode</vt:lpstr>
      <vt:lpstr>Times New Roman</vt:lpstr>
      <vt:lpstr>Trebuchet MS</vt:lpstr>
      <vt:lpstr>Yorkshire</vt:lpstr>
      <vt:lpstr>Nova Powerpoint Template</vt:lpstr>
      <vt:lpstr>Formation  DECOUVERTE INITIATION / DEVELOPPEMENT  8 NOVEMBRE 2021 </vt:lpstr>
      <vt:lpstr>Présentation PowerPoint</vt:lpstr>
      <vt:lpstr>LES OBLIGATIONS FEDERALES :  LES DIPLÔMES</vt:lpstr>
      <vt:lpstr>Présentation PowerPoint</vt:lpstr>
      <vt:lpstr>Présentation PowerPoint</vt:lpstr>
      <vt:lpstr>Présentation PowerPoint</vt:lpstr>
      <vt:lpstr>LES RAPPELS ADMINISTRATIFS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LIVRET DE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CERTIFICATION courant Juin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PPT</dc:title>
  <dc:creator>sébastien</dc:creator>
  <cp:lastModifiedBy>CEDRIC PAPAIX - LIGUE OCCITANIE RUGBY</cp:lastModifiedBy>
  <cp:revision>85</cp:revision>
  <dcterms:created xsi:type="dcterms:W3CDTF">2018-08-28T11:49:57Z</dcterms:created>
  <dcterms:modified xsi:type="dcterms:W3CDTF">2021-11-08T16:20:13Z</dcterms:modified>
</cp:coreProperties>
</file>